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1" r:id="rId4"/>
    <p:sldId id="258" r:id="rId5"/>
    <p:sldId id="268" r:id="rId6"/>
    <p:sldId id="269" r:id="rId7"/>
    <p:sldId id="274" r:id="rId8"/>
    <p:sldId id="275" r:id="rId9"/>
    <p:sldId id="265" r:id="rId10"/>
    <p:sldId id="271" r:id="rId11"/>
    <p:sldId id="276" r:id="rId12"/>
    <p:sldId id="272"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359" autoAdjust="0"/>
  </p:normalViewPr>
  <p:slideViewPr>
    <p:cSldViewPr>
      <p:cViewPr varScale="1">
        <p:scale>
          <a:sx n="58" d="100"/>
          <a:sy n="58" d="100"/>
        </p:scale>
        <p:origin x="-1494"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555D16-4FE4-40DD-83DD-1ECFC6FE4BDE}" type="doc">
      <dgm:prSet loTypeId="urn:microsoft.com/office/officeart/2005/8/layout/venn2" loCatId="relationship" qsTypeId="urn:microsoft.com/office/officeart/2005/8/quickstyle/3d3" qsCatId="3D" csTypeId="urn:microsoft.com/office/officeart/2005/8/colors/accent1_4" csCatId="accent1" phldr="1"/>
      <dgm:spPr/>
      <dgm:t>
        <a:bodyPr/>
        <a:lstStyle/>
        <a:p>
          <a:endParaRPr lang="en-US"/>
        </a:p>
      </dgm:t>
    </dgm:pt>
    <dgm:pt modelId="{73F27D8A-B4A3-4213-B2CB-475322CFA8CB}">
      <dgm:prSet phldrT="[Text]" custT="1"/>
      <dgm:spPr/>
      <dgm:t>
        <a:bodyPr/>
        <a:lstStyle/>
        <a:p>
          <a:r>
            <a:rPr lang="en-US" sz="2400" dirty="0" smtClean="0">
              <a:latin typeface="Baskerville Old Face" pitchFamily="18" charset="0"/>
            </a:rPr>
            <a:t>Structural Equation Modeling</a:t>
          </a:r>
          <a:endParaRPr lang="en-US" sz="2400" dirty="0">
            <a:latin typeface="Baskerville Old Face" pitchFamily="18" charset="0"/>
          </a:endParaRPr>
        </a:p>
      </dgm:t>
    </dgm:pt>
    <dgm:pt modelId="{D3D6EC35-9716-4751-8841-97FDFDD792C3}" type="parTrans" cxnId="{378CCA2C-DC35-4F6C-94BE-07624F662E11}">
      <dgm:prSet/>
      <dgm:spPr/>
      <dgm:t>
        <a:bodyPr/>
        <a:lstStyle/>
        <a:p>
          <a:endParaRPr lang="en-US"/>
        </a:p>
      </dgm:t>
    </dgm:pt>
    <dgm:pt modelId="{8B406B50-A323-4B18-81FE-937286DA84FE}" type="sibTrans" cxnId="{378CCA2C-DC35-4F6C-94BE-07624F662E11}">
      <dgm:prSet/>
      <dgm:spPr/>
      <dgm:t>
        <a:bodyPr/>
        <a:lstStyle/>
        <a:p>
          <a:endParaRPr lang="en-US"/>
        </a:p>
      </dgm:t>
    </dgm:pt>
    <dgm:pt modelId="{BABD25CF-AB00-41ED-A15E-DC57FB34AAB0}">
      <dgm:prSet phldrT="[Text]" custT="1"/>
      <dgm:spPr/>
      <dgm:t>
        <a:bodyPr/>
        <a:lstStyle/>
        <a:p>
          <a:r>
            <a:rPr lang="en-US" sz="1800" dirty="0" smtClean="0">
              <a:latin typeface="Baskerville Old Face" pitchFamily="18" charset="0"/>
            </a:rPr>
            <a:t>Path Analysis, Factor Analysis</a:t>
          </a:r>
          <a:endParaRPr lang="en-US" sz="1800" dirty="0">
            <a:latin typeface="Baskerville Old Face" pitchFamily="18" charset="0"/>
          </a:endParaRPr>
        </a:p>
      </dgm:t>
    </dgm:pt>
    <dgm:pt modelId="{CA8933A8-9EAA-41E4-9849-F481155B6FE8}" type="parTrans" cxnId="{1018FC39-7ADF-47A7-B49B-0BD7EF14EFF7}">
      <dgm:prSet/>
      <dgm:spPr/>
      <dgm:t>
        <a:bodyPr/>
        <a:lstStyle/>
        <a:p>
          <a:endParaRPr lang="en-US"/>
        </a:p>
      </dgm:t>
    </dgm:pt>
    <dgm:pt modelId="{4EC2AD2E-AFD9-46B6-B96F-8B3869379A97}" type="sibTrans" cxnId="{1018FC39-7ADF-47A7-B49B-0BD7EF14EFF7}">
      <dgm:prSet/>
      <dgm:spPr/>
      <dgm:t>
        <a:bodyPr/>
        <a:lstStyle/>
        <a:p>
          <a:endParaRPr lang="en-US"/>
        </a:p>
      </dgm:t>
    </dgm:pt>
    <dgm:pt modelId="{99D899B3-A656-4630-A281-129510D0B16F}">
      <dgm:prSet phldrT="[Text]" custT="1"/>
      <dgm:spPr/>
      <dgm:t>
        <a:bodyPr/>
        <a:lstStyle/>
        <a:p>
          <a:r>
            <a:rPr lang="en-US" sz="2000" dirty="0" smtClean="0">
              <a:latin typeface="Baskerville Old Face" pitchFamily="18" charset="0"/>
            </a:rPr>
            <a:t>Multiple Regression</a:t>
          </a:r>
          <a:endParaRPr lang="en-US" sz="2000" dirty="0">
            <a:latin typeface="Baskerville Old Face" pitchFamily="18" charset="0"/>
          </a:endParaRPr>
        </a:p>
      </dgm:t>
    </dgm:pt>
    <dgm:pt modelId="{A06EA617-3747-444B-9A34-DC683228A09C}" type="parTrans" cxnId="{B94F72D6-4E5D-4899-89DB-CBFE6DCB99F3}">
      <dgm:prSet/>
      <dgm:spPr/>
      <dgm:t>
        <a:bodyPr/>
        <a:lstStyle/>
        <a:p>
          <a:endParaRPr lang="en-US"/>
        </a:p>
      </dgm:t>
    </dgm:pt>
    <dgm:pt modelId="{B37EDF1F-8D78-4A18-AB14-4AEFEAC44E50}" type="sibTrans" cxnId="{B94F72D6-4E5D-4899-89DB-CBFE6DCB99F3}">
      <dgm:prSet/>
      <dgm:spPr/>
      <dgm:t>
        <a:bodyPr/>
        <a:lstStyle/>
        <a:p>
          <a:endParaRPr lang="en-US"/>
        </a:p>
      </dgm:t>
    </dgm:pt>
    <dgm:pt modelId="{A96179E5-B856-41EF-92DD-359D1EDBCF52}">
      <dgm:prSet phldrT="[Text]"/>
      <dgm:spPr/>
      <dgm:t>
        <a:bodyPr/>
        <a:lstStyle/>
        <a:p>
          <a:r>
            <a:rPr lang="en-US" dirty="0" smtClean="0">
              <a:latin typeface="Baskerville Old Face" pitchFamily="18" charset="0"/>
            </a:rPr>
            <a:t>Simple Regression</a:t>
          </a:r>
          <a:endParaRPr lang="en-US" dirty="0">
            <a:latin typeface="Baskerville Old Face" pitchFamily="18" charset="0"/>
          </a:endParaRPr>
        </a:p>
      </dgm:t>
    </dgm:pt>
    <dgm:pt modelId="{2A6EC520-DBCF-4D4C-B0DA-0CEC8B4B348F}" type="parTrans" cxnId="{D5BDDB21-CF62-4201-BA6A-76BE2DD0630D}">
      <dgm:prSet/>
      <dgm:spPr/>
      <dgm:t>
        <a:bodyPr/>
        <a:lstStyle/>
        <a:p>
          <a:endParaRPr lang="en-US"/>
        </a:p>
      </dgm:t>
    </dgm:pt>
    <dgm:pt modelId="{5FB48C81-BCBA-4229-8BD5-EF6D37F13EC6}" type="sibTrans" cxnId="{D5BDDB21-CF62-4201-BA6A-76BE2DD0630D}">
      <dgm:prSet/>
      <dgm:spPr/>
      <dgm:t>
        <a:bodyPr/>
        <a:lstStyle/>
        <a:p>
          <a:endParaRPr lang="en-US"/>
        </a:p>
      </dgm:t>
    </dgm:pt>
    <dgm:pt modelId="{37E50C77-AFBD-4CA2-B7C3-352FCEF345C4}" type="pres">
      <dgm:prSet presAssocID="{0F555D16-4FE4-40DD-83DD-1ECFC6FE4BDE}" presName="Name0" presStyleCnt="0">
        <dgm:presLayoutVars>
          <dgm:chMax val="7"/>
          <dgm:resizeHandles val="exact"/>
        </dgm:presLayoutVars>
      </dgm:prSet>
      <dgm:spPr/>
      <dgm:t>
        <a:bodyPr/>
        <a:lstStyle/>
        <a:p>
          <a:endParaRPr lang="en-US"/>
        </a:p>
      </dgm:t>
    </dgm:pt>
    <dgm:pt modelId="{AA11A895-F9B9-43AF-9995-CCE359E4AFFF}" type="pres">
      <dgm:prSet presAssocID="{0F555D16-4FE4-40DD-83DD-1ECFC6FE4BDE}" presName="comp1" presStyleCnt="0"/>
      <dgm:spPr/>
    </dgm:pt>
    <dgm:pt modelId="{A531F593-32FE-44EF-8342-EDD459C5C35F}" type="pres">
      <dgm:prSet presAssocID="{0F555D16-4FE4-40DD-83DD-1ECFC6FE4BDE}" presName="circle1" presStyleLbl="node1" presStyleIdx="0" presStyleCnt="4"/>
      <dgm:spPr/>
      <dgm:t>
        <a:bodyPr/>
        <a:lstStyle/>
        <a:p>
          <a:endParaRPr lang="en-US"/>
        </a:p>
      </dgm:t>
    </dgm:pt>
    <dgm:pt modelId="{A2A68A08-71D7-433E-8680-F5FE94546680}" type="pres">
      <dgm:prSet presAssocID="{0F555D16-4FE4-40DD-83DD-1ECFC6FE4BDE}" presName="c1text" presStyleLbl="node1" presStyleIdx="0" presStyleCnt="4">
        <dgm:presLayoutVars>
          <dgm:bulletEnabled val="1"/>
        </dgm:presLayoutVars>
      </dgm:prSet>
      <dgm:spPr/>
      <dgm:t>
        <a:bodyPr/>
        <a:lstStyle/>
        <a:p>
          <a:endParaRPr lang="en-US"/>
        </a:p>
      </dgm:t>
    </dgm:pt>
    <dgm:pt modelId="{21630F01-5C43-478D-B228-4EF578FBBE39}" type="pres">
      <dgm:prSet presAssocID="{0F555D16-4FE4-40DD-83DD-1ECFC6FE4BDE}" presName="comp2" presStyleCnt="0"/>
      <dgm:spPr/>
    </dgm:pt>
    <dgm:pt modelId="{31A7B783-C560-413E-81E9-9D7057E77A96}" type="pres">
      <dgm:prSet presAssocID="{0F555D16-4FE4-40DD-83DD-1ECFC6FE4BDE}" presName="circle2" presStyleLbl="node1" presStyleIdx="1" presStyleCnt="4"/>
      <dgm:spPr/>
      <dgm:t>
        <a:bodyPr/>
        <a:lstStyle/>
        <a:p>
          <a:endParaRPr lang="en-US"/>
        </a:p>
      </dgm:t>
    </dgm:pt>
    <dgm:pt modelId="{C65439FB-D603-4EDF-AF96-23C882E4C36D}" type="pres">
      <dgm:prSet presAssocID="{0F555D16-4FE4-40DD-83DD-1ECFC6FE4BDE}" presName="c2text" presStyleLbl="node1" presStyleIdx="1" presStyleCnt="4">
        <dgm:presLayoutVars>
          <dgm:bulletEnabled val="1"/>
        </dgm:presLayoutVars>
      </dgm:prSet>
      <dgm:spPr/>
      <dgm:t>
        <a:bodyPr/>
        <a:lstStyle/>
        <a:p>
          <a:endParaRPr lang="en-US"/>
        </a:p>
      </dgm:t>
    </dgm:pt>
    <dgm:pt modelId="{8FA42E2B-E8BD-4837-859D-6349579B78F4}" type="pres">
      <dgm:prSet presAssocID="{0F555D16-4FE4-40DD-83DD-1ECFC6FE4BDE}" presName="comp3" presStyleCnt="0"/>
      <dgm:spPr/>
    </dgm:pt>
    <dgm:pt modelId="{B62CC5E7-01EA-45C1-96FF-8BE34FCC8D9D}" type="pres">
      <dgm:prSet presAssocID="{0F555D16-4FE4-40DD-83DD-1ECFC6FE4BDE}" presName="circle3" presStyleLbl="node1" presStyleIdx="2" presStyleCnt="4"/>
      <dgm:spPr/>
      <dgm:t>
        <a:bodyPr/>
        <a:lstStyle/>
        <a:p>
          <a:endParaRPr lang="en-US"/>
        </a:p>
      </dgm:t>
    </dgm:pt>
    <dgm:pt modelId="{05B4E0A8-0774-45C0-9C48-3E83B6AADD93}" type="pres">
      <dgm:prSet presAssocID="{0F555D16-4FE4-40DD-83DD-1ECFC6FE4BDE}" presName="c3text" presStyleLbl="node1" presStyleIdx="2" presStyleCnt="4">
        <dgm:presLayoutVars>
          <dgm:bulletEnabled val="1"/>
        </dgm:presLayoutVars>
      </dgm:prSet>
      <dgm:spPr/>
      <dgm:t>
        <a:bodyPr/>
        <a:lstStyle/>
        <a:p>
          <a:endParaRPr lang="en-US"/>
        </a:p>
      </dgm:t>
    </dgm:pt>
    <dgm:pt modelId="{8F871604-76D3-48FF-8669-3E2214CBB66F}" type="pres">
      <dgm:prSet presAssocID="{0F555D16-4FE4-40DD-83DD-1ECFC6FE4BDE}" presName="comp4" presStyleCnt="0"/>
      <dgm:spPr/>
    </dgm:pt>
    <dgm:pt modelId="{6594E922-2DFE-4580-B386-894333E20BE4}" type="pres">
      <dgm:prSet presAssocID="{0F555D16-4FE4-40DD-83DD-1ECFC6FE4BDE}" presName="circle4" presStyleLbl="node1" presStyleIdx="3" presStyleCnt="4"/>
      <dgm:spPr/>
      <dgm:t>
        <a:bodyPr/>
        <a:lstStyle/>
        <a:p>
          <a:endParaRPr lang="en-US"/>
        </a:p>
      </dgm:t>
    </dgm:pt>
    <dgm:pt modelId="{F354BD91-15D2-4F63-A628-D1424A472235}" type="pres">
      <dgm:prSet presAssocID="{0F555D16-4FE4-40DD-83DD-1ECFC6FE4BDE}" presName="c4text" presStyleLbl="node1" presStyleIdx="3" presStyleCnt="4">
        <dgm:presLayoutVars>
          <dgm:bulletEnabled val="1"/>
        </dgm:presLayoutVars>
      </dgm:prSet>
      <dgm:spPr/>
      <dgm:t>
        <a:bodyPr/>
        <a:lstStyle/>
        <a:p>
          <a:endParaRPr lang="en-US"/>
        </a:p>
      </dgm:t>
    </dgm:pt>
  </dgm:ptLst>
  <dgm:cxnLst>
    <dgm:cxn modelId="{D5BDDB21-CF62-4201-BA6A-76BE2DD0630D}" srcId="{0F555D16-4FE4-40DD-83DD-1ECFC6FE4BDE}" destId="{A96179E5-B856-41EF-92DD-359D1EDBCF52}" srcOrd="3" destOrd="0" parTransId="{2A6EC520-DBCF-4D4C-B0DA-0CEC8B4B348F}" sibTransId="{5FB48C81-BCBA-4229-8BD5-EF6D37F13EC6}"/>
    <dgm:cxn modelId="{A05243C3-E865-4888-8731-B6BC994CC483}" type="presOf" srcId="{BABD25CF-AB00-41ED-A15E-DC57FB34AAB0}" destId="{31A7B783-C560-413E-81E9-9D7057E77A96}" srcOrd="0" destOrd="0" presId="urn:microsoft.com/office/officeart/2005/8/layout/venn2"/>
    <dgm:cxn modelId="{EC1E9B04-A172-4D28-A97D-575A72B2AC44}" type="presOf" srcId="{A96179E5-B856-41EF-92DD-359D1EDBCF52}" destId="{F354BD91-15D2-4F63-A628-D1424A472235}" srcOrd="1" destOrd="0" presId="urn:microsoft.com/office/officeart/2005/8/layout/venn2"/>
    <dgm:cxn modelId="{B94F72D6-4E5D-4899-89DB-CBFE6DCB99F3}" srcId="{0F555D16-4FE4-40DD-83DD-1ECFC6FE4BDE}" destId="{99D899B3-A656-4630-A281-129510D0B16F}" srcOrd="2" destOrd="0" parTransId="{A06EA617-3747-444B-9A34-DC683228A09C}" sibTransId="{B37EDF1F-8D78-4A18-AB14-4AEFEAC44E50}"/>
    <dgm:cxn modelId="{53A21093-1BE2-427F-8EAE-DDCF23D85FBD}" type="presOf" srcId="{99D899B3-A656-4630-A281-129510D0B16F}" destId="{B62CC5E7-01EA-45C1-96FF-8BE34FCC8D9D}" srcOrd="0" destOrd="0" presId="urn:microsoft.com/office/officeart/2005/8/layout/venn2"/>
    <dgm:cxn modelId="{AFB2713A-09D9-41E2-84EF-B26FAC49BF43}" type="presOf" srcId="{0F555D16-4FE4-40DD-83DD-1ECFC6FE4BDE}" destId="{37E50C77-AFBD-4CA2-B7C3-352FCEF345C4}" srcOrd="0" destOrd="0" presId="urn:microsoft.com/office/officeart/2005/8/layout/venn2"/>
    <dgm:cxn modelId="{A319267A-0554-4235-93BB-DDC2895E22C0}" type="presOf" srcId="{73F27D8A-B4A3-4213-B2CB-475322CFA8CB}" destId="{A531F593-32FE-44EF-8342-EDD459C5C35F}" srcOrd="0" destOrd="0" presId="urn:microsoft.com/office/officeart/2005/8/layout/venn2"/>
    <dgm:cxn modelId="{1018FC39-7ADF-47A7-B49B-0BD7EF14EFF7}" srcId="{0F555D16-4FE4-40DD-83DD-1ECFC6FE4BDE}" destId="{BABD25CF-AB00-41ED-A15E-DC57FB34AAB0}" srcOrd="1" destOrd="0" parTransId="{CA8933A8-9EAA-41E4-9849-F481155B6FE8}" sibTransId="{4EC2AD2E-AFD9-46B6-B96F-8B3869379A97}"/>
    <dgm:cxn modelId="{029E90AF-4B6E-4326-85E5-18990464200B}" type="presOf" srcId="{73F27D8A-B4A3-4213-B2CB-475322CFA8CB}" destId="{A2A68A08-71D7-433E-8680-F5FE94546680}" srcOrd="1" destOrd="0" presId="urn:microsoft.com/office/officeart/2005/8/layout/venn2"/>
    <dgm:cxn modelId="{378CCA2C-DC35-4F6C-94BE-07624F662E11}" srcId="{0F555D16-4FE4-40DD-83DD-1ECFC6FE4BDE}" destId="{73F27D8A-B4A3-4213-B2CB-475322CFA8CB}" srcOrd="0" destOrd="0" parTransId="{D3D6EC35-9716-4751-8841-97FDFDD792C3}" sibTransId="{8B406B50-A323-4B18-81FE-937286DA84FE}"/>
    <dgm:cxn modelId="{F8E7821B-36C0-419E-AE66-2645A9B041CF}" type="presOf" srcId="{99D899B3-A656-4630-A281-129510D0B16F}" destId="{05B4E0A8-0774-45C0-9C48-3E83B6AADD93}" srcOrd="1" destOrd="0" presId="urn:microsoft.com/office/officeart/2005/8/layout/venn2"/>
    <dgm:cxn modelId="{E6D06592-CEC4-4C4D-9E91-1E2F0DD08900}" type="presOf" srcId="{A96179E5-B856-41EF-92DD-359D1EDBCF52}" destId="{6594E922-2DFE-4580-B386-894333E20BE4}" srcOrd="0" destOrd="0" presId="urn:microsoft.com/office/officeart/2005/8/layout/venn2"/>
    <dgm:cxn modelId="{FE4731F4-4175-437B-A222-AC8245441ABA}" type="presOf" srcId="{BABD25CF-AB00-41ED-A15E-DC57FB34AAB0}" destId="{C65439FB-D603-4EDF-AF96-23C882E4C36D}" srcOrd="1" destOrd="0" presId="urn:microsoft.com/office/officeart/2005/8/layout/venn2"/>
    <dgm:cxn modelId="{99DAB4B1-B5EB-499A-9AF7-B6F4FE22F352}" type="presParOf" srcId="{37E50C77-AFBD-4CA2-B7C3-352FCEF345C4}" destId="{AA11A895-F9B9-43AF-9995-CCE359E4AFFF}" srcOrd="0" destOrd="0" presId="urn:microsoft.com/office/officeart/2005/8/layout/venn2"/>
    <dgm:cxn modelId="{128EEA3E-A635-4BB1-9E16-EDEC0B69A21F}" type="presParOf" srcId="{AA11A895-F9B9-43AF-9995-CCE359E4AFFF}" destId="{A531F593-32FE-44EF-8342-EDD459C5C35F}" srcOrd="0" destOrd="0" presId="urn:microsoft.com/office/officeart/2005/8/layout/venn2"/>
    <dgm:cxn modelId="{5446BFE5-174D-45F6-BFBD-20789E66FDE6}" type="presParOf" srcId="{AA11A895-F9B9-43AF-9995-CCE359E4AFFF}" destId="{A2A68A08-71D7-433E-8680-F5FE94546680}" srcOrd="1" destOrd="0" presId="urn:microsoft.com/office/officeart/2005/8/layout/venn2"/>
    <dgm:cxn modelId="{9FA73DA8-B9C2-4AA3-9423-E7FA4BA69263}" type="presParOf" srcId="{37E50C77-AFBD-4CA2-B7C3-352FCEF345C4}" destId="{21630F01-5C43-478D-B228-4EF578FBBE39}" srcOrd="1" destOrd="0" presId="urn:microsoft.com/office/officeart/2005/8/layout/venn2"/>
    <dgm:cxn modelId="{F7096E27-4CE8-49B4-A701-1664075C7A28}" type="presParOf" srcId="{21630F01-5C43-478D-B228-4EF578FBBE39}" destId="{31A7B783-C560-413E-81E9-9D7057E77A96}" srcOrd="0" destOrd="0" presId="urn:microsoft.com/office/officeart/2005/8/layout/venn2"/>
    <dgm:cxn modelId="{9F1236F9-6A2F-4A68-A584-8380062121CC}" type="presParOf" srcId="{21630F01-5C43-478D-B228-4EF578FBBE39}" destId="{C65439FB-D603-4EDF-AF96-23C882E4C36D}" srcOrd="1" destOrd="0" presId="urn:microsoft.com/office/officeart/2005/8/layout/venn2"/>
    <dgm:cxn modelId="{3A4EAFAD-FEF7-47E8-B600-5E594AE4AA16}" type="presParOf" srcId="{37E50C77-AFBD-4CA2-B7C3-352FCEF345C4}" destId="{8FA42E2B-E8BD-4837-859D-6349579B78F4}" srcOrd="2" destOrd="0" presId="urn:microsoft.com/office/officeart/2005/8/layout/venn2"/>
    <dgm:cxn modelId="{EC23BD3F-FB8C-4C08-9B42-C4505E3BE682}" type="presParOf" srcId="{8FA42E2B-E8BD-4837-859D-6349579B78F4}" destId="{B62CC5E7-01EA-45C1-96FF-8BE34FCC8D9D}" srcOrd="0" destOrd="0" presId="urn:microsoft.com/office/officeart/2005/8/layout/venn2"/>
    <dgm:cxn modelId="{2D9AA9BE-3065-4CFE-8D63-79F800A4795C}" type="presParOf" srcId="{8FA42E2B-E8BD-4837-859D-6349579B78F4}" destId="{05B4E0A8-0774-45C0-9C48-3E83B6AADD93}" srcOrd="1" destOrd="0" presId="urn:microsoft.com/office/officeart/2005/8/layout/venn2"/>
    <dgm:cxn modelId="{797B7400-FF1E-409F-B3F2-1493572A3059}" type="presParOf" srcId="{37E50C77-AFBD-4CA2-B7C3-352FCEF345C4}" destId="{8F871604-76D3-48FF-8669-3E2214CBB66F}" srcOrd="3" destOrd="0" presId="urn:microsoft.com/office/officeart/2005/8/layout/venn2"/>
    <dgm:cxn modelId="{F14786F3-2519-4FC5-81AD-3FA5D268D6CF}" type="presParOf" srcId="{8F871604-76D3-48FF-8669-3E2214CBB66F}" destId="{6594E922-2DFE-4580-B386-894333E20BE4}" srcOrd="0" destOrd="0" presId="urn:microsoft.com/office/officeart/2005/8/layout/venn2"/>
    <dgm:cxn modelId="{5D754B74-C3A8-4B95-803E-6AD350F72B36}" type="presParOf" srcId="{8F871604-76D3-48FF-8669-3E2214CBB66F}" destId="{F354BD91-15D2-4F63-A628-D1424A472235}" srcOrd="1" destOrd="0" presId="urn:microsoft.com/office/officeart/2005/8/layout/ven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31F593-32FE-44EF-8342-EDD459C5C35F}">
      <dsp:nvSpPr>
        <dsp:cNvPr id="0" name=""/>
        <dsp:cNvSpPr/>
      </dsp:nvSpPr>
      <dsp:spPr>
        <a:xfrm>
          <a:off x="1714500" y="0"/>
          <a:ext cx="5486400" cy="5486400"/>
        </a:xfrm>
        <a:prstGeom prst="ellipse">
          <a:avLst/>
        </a:prstGeom>
        <a:solidFill>
          <a:schemeClr val="accent1">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latin typeface="Baskerville Old Face" pitchFamily="18" charset="0"/>
            </a:rPr>
            <a:t>Structural Equation Modeling</a:t>
          </a:r>
          <a:endParaRPr lang="en-US" sz="2400" kern="1200" dirty="0">
            <a:latin typeface="Baskerville Old Face" pitchFamily="18" charset="0"/>
          </a:endParaRPr>
        </a:p>
      </dsp:txBody>
      <dsp:txXfrm>
        <a:off x="3690701" y="274319"/>
        <a:ext cx="1533997" cy="822960"/>
      </dsp:txXfrm>
    </dsp:sp>
    <dsp:sp modelId="{31A7B783-C560-413E-81E9-9D7057E77A96}">
      <dsp:nvSpPr>
        <dsp:cNvPr id="0" name=""/>
        <dsp:cNvSpPr/>
      </dsp:nvSpPr>
      <dsp:spPr>
        <a:xfrm>
          <a:off x="2263140" y="1097279"/>
          <a:ext cx="4389120" cy="4389120"/>
        </a:xfrm>
        <a:prstGeom prst="ellipse">
          <a:avLst/>
        </a:prstGeom>
        <a:solidFill>
          <a:schemeClr val="accent1">
            <a:shade val="50000"/>
            <a:hueOff val="180719"/>
            <a:satOff val="-3780"/>
            <a:lumOff val="21031"/>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latin typeface="Baskerville Old Face" pitchFamily="18" charset="0"/>
            </a:rPr>
            <a:t>Path Analysis, Factor Analysis</a:t>
          </a:r>
          <a:endParaRPr lang="en-US" sz="1800" kern="1200" dirty="0">
            <a:latin typeface="Baskerville Old Face" pitchFamily="18" charset="0"/>
          </a:endParaRPr>
        </a:p>
      </dsp:txBody>
      <dsp:txXfrm>
        <a:off x="3690701" y="1360627"/>
        <a:ext cx="1533997" cy="790041"/>
      </dsp:txXfrm>
    </dsp:sp>
    <dsp:sp modelId="{B62CC5E7-01EA-45C1-96FF-8BE34FCC8D9D}">
      <dsp:nvSpPr>
        <dsp:cNvPr id="0" name=""/>
        <dsp:cNvSpPr/>
      </dsp:nvSpPr>
      <dsp:spPr>
        <a:xfrm>
          <a:off x="2811779" y="2194559"/>
          <a:ext cx="3291840" cy="3291840"/>
        </a:xfrm>
        <a:prstGeom prst="ellipse">
          <a:avLst/>
        </a:prstGeom>
        <a:solidFill>
          <a:schemeClr val="accent1">
            <a:shade val="50000"/>
            <a:hueOff val="361437"/>
            <a:satOff val="-7560"/>
            <a:lumOff val="4206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Baskerville Old Face" pitchFamily="18" charset="0"/>
            </a:rPr>
            <a:t>Multiple Regression</a:t>
          </a:r>
          <a:endParaRPr lang="en-US" sz="2000" kern="1200" dirty="0">
            <a:latin typeface="Baskerville Old Face" pitchFamily="18" charset="0"/>
          </a:endParaRPr>
        </a:p>
      </dsp:txBody>
      <dsp:txXfrm>
        <a:off x="3690701" y="2441448"/>
        <a:ext cx="1533997" cy="740664"/>
      </dsp:txXfrm>
    </dsp:sp>
    <dsp:sp modelId="{6594E922-2DFE-4580-B386-894333E20BE4}">
      <dsp:nvSpPr>
        <dsp:cNvPr id="0" name=""/>
        <dsp:cNvSpPr/>
      </dsp:nvSpPr>
      <dsp:spPr>
        <a:xfrm>
          <a:off x="3360420" y="3291840"/>
          <a:ext cx="2194560" cy="2194560"/>
        </a:xfrm>
        <a:prstGeom prst="ellipse">
          <a:avLst/>
        </a:prstGeom>
        <a:solidFill>
          <a:schemeClr val="accent1">
            <a:shade val="50000"/>
            <a:hueOff val="180719"/>
            <a:satOff val="-3780"/>
            <a:lumOff val="21031"/>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latin typeface="Baskerville Old Face" pitchFamily="18" charset="0"/>
            </a:rPr>
            <a:t>Simple Regression</a:t>
          </a:r>
          <a:endParaRPr lang="en-US" sz="2200" kern="1200" dirty="0">
            <a:latin typeface="Baskerville Old Face" pitchFamily="18" charset="0"/>
          </a:endParaRPr>
        </a:p>
      </dsp:txBody>
      <dsp:txXfrm>
        <a:off x="3681805" y="3840480"/>
        <a:ext cx="1551788" cy="109728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15A2D5-A30A-49EB-AE03-0B140EF6CDB9}" type="datetimeFigureOut">
              <a:rPr lang="en-US" smtClean="0"/>
              <a:pPr/>
              <a:t>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ADF5E3-4264-41F3-BD3E-D9C53F356F88}" type="slidenum">
              <a:rPr lang="en-US" smtClean="0"/>
              <a:pPr/>
              <a:t>‹#›</a:t>
            </a:fld>
            <a:endParaRPr lang="en-US"/>
          </a:p>
        </p:txBody>
      </p:sp>
    </p:spTree>
    <p:extLst>
      <p:ext uri="{BB962C8B-B14F-4D97-AF65-F5344CB8AC3E}">
        <p14:creationId xmlns:p14="http://schemas.microsoft.com/office/powerpoint/2010/main" xmlns="" val="904979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  I am going to briefly discuss non experimental quantitative</a:t>
            </a:r>
            <a:r>
              <a:rPr lang="en-US" baseline="0" dirty="0" smtClean="0"/>
              <a:t> research designs.  </a:t>
            </a:r>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1</a:t>
            </a:fld>
            <a:endParaRPr lang="en-US"/>
          </a:p>
        </p:txBody>
      </p:sp>
    </p:spTree>
    <p:extLst>
      <p:ext uri="{BB962C8B-B14F-4D97-AF65-F5344CB8AC3E}">
        <p14:creationId xmlns:p14="http://schemas.microsoft.com/office/powerpoint/2010/main" xmlns="" val="407066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Path analysis </a:t>
            </a:r>
            <a:r>
              <a:rPr lang="en-US" baseline="0" dirty="0" smtClean="0"/>
              <a:t>is good to use in NEQD because we usually find that a given outcome variable such as teacher retention is actually influenced by a number of other variables.  Plus, these variables are often affecting each other as well, not just the outcome variable.  Path analysis is used to test what the relationships among variables actually is (i.e. whether your theory is supported by your data).  In other words,  it </a:t>
            </a:r>
            <a:r>
              <a:rPr lang="en-US" dirty="0" smtClean="0"/>
              <a:t>determines</a:t>
            </a:r>
            <a:r>
              <a:rPr lang="en-US" baseline="0" dirty="0" smtClean="0"/>
              <a:t> whether your theoretical model successfully accounts for the actual relationships observed in your sample data.</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straight arrows in the model depict unidirectional, causal paths from an independent variable to a dependent one.  The curved double headed arrows depict a covariance, or a correlation, between two (usually) independent variables.  The covariance means that we expect there to be some relationship that exists between the variables, but we don’t know which causes the other.  In this model. Each of the four variables involved with e-mentoring is thought to have a direct effect on retention.  However, suppose that our data do not support this model well (i.e. the fit is poor). If Path analysis shows a poor fit, results from the analysis (things called FIT INDECIES) can be used to specify a better fitting model.</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10</a:t>
            </a:fld>
            <a:endParaRPr lang="en-US"/>
          </a:p>
        </p:txBody>
      </p:sp>
    </p:spTree>
    <p:extLst>
      <p:ext uri="{BB962C8B-B14F-4D97-AF65-F5344CB8AC3E}">
        <p14:creationId xmlns:p14="http://schemas.microsoft.com/office/powerpoint/2010/main" xmlns="" val="3544085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Path analysis lets us take a closer look into what variables are having a direct versus an indirect effect on some outcome.  In this way, program evaluators may be better informed as to what variables to infest more resources into, what variables to eliminate, and how some variables that may have seemed unimportant in fact are important.  In these ways, path analysis (and all forms of NEQDs) give program evaluators </a:t>
            </a:r>
            <a:r>
              <a:rPr lang="en-US" dirty="0" smtClean="0">
                <a:effectLst/>
                <a:latin typeface="Baskerville Old Face" pitchFamily="18" charset="0"/>
              </a:rPr>
              <a:t>knowledge of what variables may be worth studying in the future.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**Path analysis can only be used on manifest (observed) variables.  It does not account for latent (unobserved) variables- that is where factor analysis and SEM come into play.</a:t>
            </a:r>
            <a:endParaRPr lang="en-US"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11</a:t>
            </a:fld>
            <a:endParaRPr lang="en-US"/>
          </a:p>
        </p:txBody>
      </p:sp>
    </p:spTree>
    <p:extLst>
      <p:ext uri="{BB962C8B-B14F-4D97-AF65-F5344CB8AC3E}">
        <p14:creationId xmlns:p14="http://schemas.microsoft.com/office/powerpoint/2010/main" xmlns="" val="3544085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12</a:t>
            </a:fld>
            <a:endParaRPr lang="en-US"/>
          </a:p>
        </p:txBody>
      </p:sp>
    </p:spTree>
    <p:extLst>
      <p:ext uri="{BB962C8B-B14F-4D97-AF65-F5344CB8AC3E}">
        <p14:creationId xmlns:p14="http://schemas.microsoft.com/office/powerpoint/2010/main" xmlns="" val="2296999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13</a:t>
            </a:fld>
            <a:endParaRPr lang="en-US"/>
          </a:p>
        </p:txBody>
      </p:sp>
    </p:spTree>
    <p:extLst>
      <p:ext uri="{BB962C8B-B14F-4D97-AF65-F5344CB8AC3E}">
        <p14:creationId xmlns:p14="http://schemas.microsoft.com/office/powerpoint/2010/main" xmlns="" val="144320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are non-experimental</a:t>
            </a:r>
            <a:r>
              <a:rPr lang="en-US" baseline="0" dirty="0" smtClean="0"/>
              <a:t> quantitative designs (NEQD), and what are they used for?  Usually, a </a:t>
            </a:r>
            <a:r>
              <a:rPr lang="en-US" i="1" baseline="0" dirty="0" smtClean="0"/>
              <a:t>NEQD</a:t>
            </a:r>
            <a:r>
              <a:rPr lang="en-US" baseline="0" dirty="0" smtClean="0"/>
              <a:t> is a situation where a researcher wants to measure or observe relationships without trying to introduce some sort of treatment.  In NEQD, researchers usually want to know to what degree two or more variables are </a:t>
            </a:r>
            <a:r>
              <a:rPr lang="en-US" i="1" baseline="0" dirty="0" smtClean="0"/>
              <a:t>correlated</a:t>
            </a:r>
            <a:r>
              <a:rPr lang="en-US" baseline="0" dirty="0" smtClean="0"/>
              <a:t> (the degree to which variables consistently vary) on the average.  Variables can vary in the same (</a:t>
            </a:r>
            <a:r>
              <a:rPr lang="en-US" i="1" baseline="0" dirty="0" smtClean="0"/>
              <a:t>positive correlation</a:t>
            </a:r>
            <a:r>
              <a:rPr lang="en-US" baseline="0" dirty="0" smtClean="0"/>
              <a:t>) or opposite (</a:t>
            </a:r>
            <a:r>
              <a:rPr lang="en-US" i="1" baseline="0" dirty="0" smtClean="0"/>
              <a:t>negative correlation</a:t>
            </a:r>
            <a:r>
              <a:rPr lang="en-US" baseline="0" dirty="0" smtClean="0"/>
              <a:t>) directions.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instance, consider Jess’s happiness and Ed’s happiness.  As Ed’s happiness increases, so then does Jess’s – a POSITIVE correlation between Ed’s and Jess’s levels of happiness.  But other times variables can be NEGATIVELY correlated- for instance, the more Jess spends money, the less happy Ed gets…so, Jess’s spending level and Ed’s Happiness are negatively correlated.</a:t>
            </a:r>
            <a:endParaRPr lang="en-US" dirty="0" smtClean="0"/>
          </a:p>
          <a:p>
            <a:endParaRPr lang="en-US" baseline="0" dirty="0" smtClean="0"/>
          </a:p>
          <a:p>
            <a:endParaRPr lang="en-US" baseline="0" dirty="0" smtClean="0"/>
          </a:p>
          <a:p>
            <a:r>
              <a:rPr lang="en-US" i="1" baseline="0" dirty="0" smtClean="0"/>
              <a:t>Correlation coefficients </a:t>
            </a:r>
            <a:r>
              <a:rPr lang="en-US" baseline="0" dirty="0" smtClean="0"/>
              <a:t>tell us how strongly variables relate to each other.  Generally, the closer a correlation coefficient for two variables is to one or negative one, the more strongly the two variables correlate.  Very few correlation coefficients are exactly -1.0 or +1.0.</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2</a:t>
            </a:fld>
            <a:endParaRPr lang="en-US"/>
          </a:p>
        </p:txBody>
      </p:sp>
    </p:spTree>
    <p:extLst>
      <p:ext uri="{BB962C8B-B14F-4D97-AF65-F5344CB8AC3E}">
        <p14:creationId xmlns:p14="http://schemas.microsoft.com/office/powerpoint/2010/main" xmlns="" val="399587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a:lnSpc>
                <a:spcPct val="200000"/>
              </a:lnSpc>
              <a:spcBef>
                <a:spcPts val="0"/>
              </a:spcBef>
              <a:spcAft>
                <a:spcPts val="0"/>
              </a:spcAft>
              <a:buFont typeface="Symbol"/>
              <a:buNone/>
            </a:pPr>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3</a:t>
            </a:fld>
            <a:endParaRPr lang="en-US"/>
          </a:p>
        </p:txBody>
      </p:sp>
    </p:spTree>
    <p:extLst>
      <p:ext uri="{BB962C8B-B14F-4D97-AF65-F5344CB8AC3E}">
        <p14:creationId xmlns:p14="http://schemas.microsoft.com/office/powerpoint/2010/main" xmlns="" val="84344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types of NEQD is research.  The</a:t>
            </a:r>
            <a:r>
              <a:rPr lang="en-US" baseline="0" dirty="0" smtClean="0"/>
              <a:t> simplest is called Regression.  Regression measures the relationship between two variables.  With simple regression, we can’t really say which variable MAY cause another, we are just stating that they are related in some way (positively or negatively).  We can also test correlations for statistical significance.  The larger the sample size, the smaller the correlation would need to be to be deemed statistically significant.  So, if we were testing statistical significance (i.e. the relationship is different from zero) of the relationship between student’s beliefs about school and academic achievement, we may accept a correlation coefficient as low as +/- .44 with a sample size of 20.  But if our sample increased to 100, a coefficient of +/-.20 might be considered significant.  </a:t>
            </a:r>
          </a:p>
          <a:p>
            <a:endParaRPr lang="en-US" baseline="0" dirty="0" smtClean="0"/>
          </a:p>
          <a:p>
            <a:r>
              <a:rPr lang="en-US" baseline="0" dirty="0" smtClean="0"/>
              <a:t>But often times knowing simple correlation coefficients really doesn’t tell us much about what is really going on between the variables we are studying.  Other more complicated types of NEQD include multiple regression, path analysis, factor, analysis, and structural equation modeling.  Usually the jump from simple regression to more complicated NEQD involve the use of sound theories, control variables, and the like.  For example, determining that two variables are correlated is only the beginning of research.  In actuality, your next steps would involve which variable influences the other, and to what degree- usually, you would develop some sort of theory about the variables and their causal relationships.  Causality is a tricky subject in NEQDs, and can be difficult to determine empirically.  A lot of difficulties surround the issue of causation, including mutual causation (when two or more variable affect each other) and spurious correlations (a correlation between variables that is really caused by other unnamed variables).  But the use of theory along with more advanced statistics can guard against issues of causation in NEQDs.</a:t>
            </a:r>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4</a:t>
            </a:fld>
            <a:endParaRPr lang="en-US"/>
          </a:p>
        </p:txBody>
      </p:sp>
    </p:spTree>
    <p:extLst>
      <p:ext uri="{BB962C8B-B14F-4D97-AF65-F5344CB8AC3E}">
        <p14:creationId xmlns:p14="http://schemas.microsoft.com/office/powerpoint/2010/main" xmlns="" val="4031254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let’s look at an example of how the</a:t>
            </a:r>
            <a:r>
              <a:rPr lang="en-US" sz="1200" kern="1200" baseline="0" dirty="0" smtClean="0">
                <a:solidFill>
                  <a:schemeClr val="tx1"/>
                </a:solidFill>
                <a:effectLst/>
                <a:latin typeface="+mn-lt"/>
                <a:ea typeface="+mn-ea"/>
                <a:cs typeface="+mn-cs"/>
              </a:rPr>
              <a:t> varying types of NEQDs are related (pardon the pun LOL) and how they can build on each other.  </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Goal 3 of the Bridges grant, suppose we want to know about the relationship between variables associated with our e-mentoring program:</a:t>
            </a:r>
          </a:p>
          <a:p>
            <a:pPr lvl="0"/>
            <a:r>
              <a:rPr lang="en-US" sz="1200" i="1" kern="1200" dirty="0" smtClean="0">
                <a:solidFill>
                  <a:schemeClr val="tx1"/>
                </a:solidFill>
                <a:effectLst/>
                <a:latin typeface="+mn-lt"/>
                <a:ea typeface="+mn-ea"/>
                <a:cs typeface="+mn-cs"/>
              </a:rPr>
              <a:t>hours spent engaged with online mentor</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mentee’s choice of assigned mentor teacher,</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shared lesson planning time </a:t>
            </a:r>
            <a:r>
              <a:rPr lang="en-US" sz="1200" i="1" u="sng" kern="1200" dirty="0" smtClean="0">
                <a:solidFill>
                  <a:schemeClr val="tx1"/>
                </a:solidFill>
                <a:effectLst/>
                <a:latin typeface="+mn-lt"/>
                <a:ea typeface="+mn-ea"/>
                <a:cs typeface="+mn-cs"/>
              </a:rPr>
              <a:t>with mentor</a:t>
            </a:r>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mentor release from classroom teaching time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and retention status of a teacher </a:t>
            </a:r>
            <a:r>
              <a:rPr lang="en-US" sz="1200" i="1" kern="1200" dirty="0" smtClean="0">
                <a:solidFill>
                  <a:schemeClr val="tx1"/>
                </a:solidFill>
                <a:effectLst/>
                <a:latin typeface="+mn-lt"/>
                <a:ea typeface="+mn-ea"/>
                <a:cs typeface="+mn-cs"/>
              </a:rPr>
              <a:t>(e.g. not retained, retained)</a:t>
            </a:r>
            <a:r>
              <a:rPr lang="en-US" sz="1200" kern="1200" dirty="0" smtClean="0">
                <a:solidFill>
                  <a:schemeClr val="tx1"/>
                </a:solidFill>
                <a:effectLst/>
                <a:latin typeface="+mn-lt"/>
                <a:ea typeface="+mn-ea"/>
                <a:cs typeface="+mn-cs"/>
              </a:rPr>
              <a:t>.            </a:t>
            </a:r>
          </a:p>
          <a:p>
            <a:endParaRPr lang="en-US" sz="1200" i="1" u="sng"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5</a:t>
            </a:fld>
            <a:endParaRPr lang="en-US"/>
          </a:p>
        </p:txBody>
      </p:sp>
    </p:spTree>
    <p:extLst>
      <p:ext uri="{BB962C8B-B14F-4D97-AF65-F5344CB8AC3E}">
        <p14:creationId xmlns:p14="http://schemas.microsoft.com/office/powerpoint/2010/main" xmlns="" val="3544085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u="sng" kern="1200" dirty="0" smtClean="0">
                <a:solidFill>
                  <a:schemeClr val="tx1"/>
                </a:solidFill>
                <a:effectLst/>
                <a:latin typeface="+mn-lt"/>
                <a:ea typeface="+mn-ea"/>
                <a:cs typeface="+mn-cs"/>
              </a:rPr>
              <a:t>Simple regression</a:t>
            </a:r>
            <a:r>
              <a:rPr lang="en-US" sz="1200" kern="1200" dirty="0" smtClean="0">
                <a:solidFill>
                  <a:schemeClr val="tx1"/>
                </a:solidFill>
                <a:effectLst/>
                <a:latin typeface="+mn-lt"/>
                <a:ea typeface="+mn-ea"/>
                <a:cs typeface="+mn-cs"/>
              </a:rPr>
              <a:t> could tell a program evaluator if each of the independent (predictor) variables of e-mentoring are correlated with retention rates (dependent or criterion variables) as well as how highly they are correlated (the closer the correlation is to -1.0 or +1.0, the more the two variables are correlated).  For example, we could find through a series of simple regressions that hours spent with online mentor and retention are correlated at +0.75; mentee’s choice of assigned mentor teacher and retention are correlated at +0.52; shared lesson planning time and retention are correlated at +0.68; and mentor release time and retention are correlated at +0.33 (all statistically significant</a:t>
            </a:r>
            <a:r>
              <a:rPr lang="en-US" sz="1200" kern="1200" baseline="0" dirty="0" smtClean="0">
                <a:solidFill>
                  <a:schemeClr val="tx1"/>
                </a:solidFill>
                <a:effectLst/>
                <a:latin typeface="+mn-lt"/>
                <a:ea typeface="+mn-ea"/>
                <a:cs typeface="+mn-cs"/>
              </a:rPr>
              <a:t> at 0.05 level)</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However, that is all these simple regressions can tell us.  Is hours spent online with a mentor a better predictor of teacher</a:t>
            </a:r>
            <a:r>
              <a:rPr lang="en-US" sz="1200" kern="1200" baseline="0" dirty="0" smtClean="0">
                <a:solidFill>
                  <a:schemeClr val="tx1"/>
                </a:solidFill>
                <a:effectLst/>
                <a:latin typeface="+mn-lt"/>
                <a:ea typeface="+mn-ea"/>
                <a:cs typeface="+mn-cs"/>
              </a:rPr>
              <a:t> retention than shared lesson planning time?  It looks that way, but we can’t know for sure from this simple analysis.  In other words, we can’t compare the magnitudes of the correlation coefficients.  We can only state the relationships as we found them.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6</a:t>
            </a:fld>
            <a:endParaRPr lang="en-US"/>
          </a:p>
        </p:txBody>
      </p:sp>
    </p:spTree>
    <p:extLst>
      <p:ext uri="{BB962C8B-B14F-4D97-AF65-F5344CB8AC3E}">
        <p14:creationId xmlns:p14="http://schemas.microsoft.com/office/powerpoint/2010/main" xmlns="" val="3544085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u="sng" kern="1200" dirty="0" smtClean="0">
                <a:solidFill>
                  <a:schemeClr val="tx1"/>
                </a:solidFill>
                <a:effectLst/>
                <a:latin typeface="+mn-lt"/>
                <a:ea typeface="+mn-ea"/>
                <a:cs typeface="+mn-cs"/>
              </a:rPr>
              <a:t>Multiple regression</a:t>
            </a:r>
            <a:r>
              <a:rPr lang="en-US" sz="1200" kern="1200" dirty="0" smtClean="0">
                <a:solidFill>
                  <a:schemeClr val="tx1"/>
                </a:solidFill>
                <a:effectLst/>
                <a:latin typeface="+mn-lt"/>
                <a:ea typeface="+mn-ea"/>
                <a:cs typeface="+mn-cs"/>
              </a:rPr>
              <a:t> helps a program evaluator learn more about the relationship between several independent (predictor) variables and a dependent (criterion) variable.   For example, it would be interesting to which variable is the BEST predictor of retention when compared to others. For example, you might learn that hours spent engaged with online mentor is a better predictor of retention of a particular sample of teachers than how much release time the mentor had from classroom teaching.  </a:t>
            </a:r>
          </a:p>
          <a:p>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7</a:t>
            </a:fld>
            <a:endParaRPr lang="en-US"/>
          </a:p>
        </p:txBody>
      </p:sp>
    </p:spTree>
    <p:extLst>
      <p:ext uri="{BB962C8B-B14F-4D97-AF65-F5344CB8AC3E}">
        <p14:creationId xmlns:p14="http://schemas.microsoft.com/office/powerpoint/2010/main" xmlns="" val="3544085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However, </a:t>
            </a:r>
            <a:r>
              <a:rPr lang="en-US" sz="1200" kern="1200" dirty="0" smtClean="0">
                <a:solidFill>
                  <a:schemeClr val="tx1"/>
                </a:solidFill>
                <a:effectLst/>
                <a:latin typeface="Baskerville Old Face" pitchFamily="18" charset="0"/>
                <a:ea typeface="+mn-ea"/>
                <a:cs typeface="+mn-cs"/>
              </a:rPr>
              <a:t>s</a:t>
            </a:r>
            <a:r>
              <a:rPr lang="en-US" dirty="0" smtClean="0">
                <a:latin typeface="Baskerville Old Face" pitchFamily="18" charset="0"/>
              </a:rPr>
              <a:t>imple linear relations are often not realistic.  Often times, there are unknown and possibly reticulate correlations among variables that do not show up in linear regression analyses- th</a:t>
            </a:r>
            <a:r>
              <a:rPr lang="en-US" baseline="0" dirty="0" smtClean="0">
                <a:latin typeface="Baskerville Old Face" pitchFamily="18" charset="0"/>
              </a:rPr>
              <a:t>ere can be n</a:t>
            </a:r>
            <a:r>
              <a:rPr lang="en-US" dirty="0" smtClean="0">
                <a:latin typeface="Baskerville Old Face" pitchFamily="18" charset="0"/>
              </a:rPr>
              <a:t>umerous possible interactions between the variables.</a:t>
            </a:r>
            <a:r>
              <a:rPr lang="en-US" baseline="0" dirty="0" smtClean="0">
                <a:latin typeface="Baskerville Old Face" pitchFamily="18"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latin typeface="Baskerville Old Face"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Baskerville Old Face" pitchFamily="18" charset="0"/>
              </a:rPr>
              <a:t> Also, c</a:t>
            </a:r>
            <a:r>
              <a:rPr lang="en-US" dirty="0" smtClean="0">
                <a:latin typeface="Baskerville Old Face" pitchFamily="18" charset="0"/>
              </a:rPr>
              <a:t>orrelations among variables often have differing magnitudes</a:t>
            </a:r>
            <a:r>
              <a:rPr lang="en-US" baseline="0" dirty="0" smtClean="0">
                <a:latin typeface="Baskerville Old Face" pitchFamily="18" charset="0"/>
              </a:rPr>
              <a:t> that we cannot detect through simple linear regression techniques.</a:t>
            </a:r>
            <a:endParaRPr lang="en-US" dirty="0" smtClean="0">
              <a:latin typeface="Baskerville Old Face"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Baskerville Old Face" pitchFamily="18" charset="0"/>
            </a:endParaRPr>
          </a:p>
        </p:txBody>
      </p:sp>
      <p:sp>
        <p:nvSpPr>
          <p:cNvPr id="4" name="Slide Number Placeholder 3"/>
          <p:cNvSpPr>
            <a:spLocks noGrp="1"/>
          </p:cNvSpPr>
          <p:nvPr>
            <p:ph type="sldNum" sz="quarter" idx="10"/>
          </p:nvPr>
        </p:nvSpPr>
        <p:spPr/>
        <p:txBody>
          <a:bodyPr/>
          <a:lstStyle/>
          <a:p>
            <a:fld id="{9BADF5E3-4264-41F3-BD3E-D9C53F356F88}" type="slidenum">
              <a:rPr lang="en-US" smtClean="0"/>
              <a:pPr/>
              <a:t>8</a:t>
            </a:fld>
            <a:endParaRPr lang="en-US"/>
          </a:p>
        </p:txBody>
      </p:sp>
    </p:spTree>
    <p:extLst>
      <p:ext uri="{BB962C8B-B14F-4D97-AF65-F5344CB8AC3E}">
        <p14:creationId xmlns:p14="http://schemas.microsoft.com/office/powerpoint/2010/main" xmlns="" val="3544085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endParaRPr lang="en-US" dirty="0"/>
          </a:p>
        </p:txBody>
      </p:sp>
      <p:sp>
        <p:nvSpPr>
          <p:cNvPr id="4" name="Slide Number Placeholder 3"/>
          <p:cNvSpPr>
            <a:spLocks noGrp="1"/>
          </p:cNvSpPr>
          <p:nvPr>
            <p:ph type="sldNum" sz="quarter" idx="10"/>
          </p:nvPr>
        </p:nvSpPr>
        <p:spPr/>
        <p:txBody>
          <a:bodyPr/>
          <a:lstStyle/>
          <a:p>
            <a:fld id="{9BADF5E3-4264-41F3-BD3E-D9C53F356F88}" type="slidenum">
              <a:rPr lang="en-US" smtClean="0"/>
              <a:pPr/>
              <a:t>9</a:t>
            </a:fld>
            <a:endParaRPr lang="en-US"/>
          </a:p>
        </p:txBody>
      </p:sp>
    </p:spTree>
    <p:extLst>
      <p:ext uri="{BB962C8B-B14F-4D97-AF65-F5344CB8AC3E}">
        <p14:creationId xmlns:p14="http://schemas.microsoft.com/office/powerpoint/2010/main" xmlns="" val="475527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02605B-E4CB-401D-954E-A2FD43BB4FF3}" type="datetimeFigureOut">
              <a:rPr lang="en-US" smtClean="0"/>
              <a:pPr/>
              <a:t>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1995710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2605B-E4CB-401D-954E-A2FD43BB4FF3}" type="datetimeFigureOut">
              <a:rPr lang="en-US" smtClean="0"/>
              <a:pPr/>
              <a:t>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3673533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2605B-E4CB-401D-954E-A2FD43BB4FF3}" type="datetimeFigureOut">
              <a:rPr lang="en-US" smtClean="0"/>
              <a:pPr/>
              <a:t>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1944249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2605B-E4CB-401D-954E-A2FD43BB4FF3}" type="datetimeFigureOut">
              <a:rPr lang="en-US" smtClean="0"/>
              <a:pPr/>
              <a:t>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2502905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02605B-E4CB-401D-954E-A2FD43BB4FF3}" type="datetimeFigureOut">
              <a:rPr lang="en-US" smtClean="0"/>
              <a:pPr/>
              <a:t>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2579858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02605B-E4CB-401D-954E-A2FD43BB4FF3}" type="datetimeFigureOut">
              <a:rPr lang="en-US" smtClean="0"/>
              <a:pPr/>
              <a:t>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2951080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02605B-E4CB-401D-954E-A2FD43BB4FF3}" type="datetimeFigureOut">
              <a:rPr lang="en-US" smtClean="0"/>
              <a:pPr/>
              <a:t>3/1/2011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2480251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02605B-E4CB-401D-954E-A2FD43BB4FF3}" type="datetimeFigureOut">
              <a:rPr lang="en-US" smtClean="0"/>
              <a:pPr/>
              <a:t>3/1/2011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3502632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02605B-E4CB-401D-954E-A2FD43BB4FF3}" type="datetimeFigureOut">
              <a:rPr lang="en-US" smtClean="0"/>
              <a:pPr/>
              <a:t>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3772659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2605B-E4CB-401D-954E-A2FD43BB4FF3}" type="datetimeFigureOut">
              <a:rPr lang="en-US" smtClean="0"/>
              <a:pPr/>
              <a:t>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1536939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2605B-E4CB-401D-954E-A2FD43BB4FF3}" type="datetimeFigureOut">
              <a:rPr lang="en-US" smtClean="0"/>
              <a:pPr/>
              <a:t>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2269267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02605B-E4CB-401D-954E-A2FD43BB4FF3}" type="datetimeFigureOut">
              <a:rPr lang="en-US" smtClean="0"/>
              <a:pPr/>
              <a:t>3/1/2011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48CBC8-7199-4975-B8BF-81C9C4AC0671}" type="slidenum">
              <a:rPr lang="en-US" smtClean="0"/>
              <a:pPr/>
              <a:t>‹#›</a:t>
            </a:fld>
            <a:endParaRPr lang="en-US"/>
          </a:p>
        </p:txBody>
      </p:sp>
    </p:spTree>
    <p:extLst>
      <p:ext uri="{BB962C8B-B14F-4D97-AF65-F5344CB8AC3E}">
        <p14:creationId xmlns:p14="http://schemas.microsoft.com/office/powerpoint/2010/main" xmlns="" val="3190067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lum bright="70000" contrast="-70000"/>
            <a:extLst>
              <a:ext uri="{BEBA8EAE-BF5A-486C-A8C5-ECC9F3942E4B}">
                <a14:imgProps xmlns:a14="http://schemas.microsoft.com/office/drawing/2010/main" xmlns="">
                  <a14:imgLayer r:embed="rId4">
                    <a14:imgEffect>
                      <a14:brightnessContrast bright="20000" contrast="20000"/>
                    </a14:imgEffect>
                  </a14:imgLayer>
                </a14:imgProps>
              </a:ex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1"/>
          <p:cNvSpPr>
            <a:spLocks noGrp="1"/>
          </p:cNvSpPr>
          <p:nvPr>
            <p:ph type="ctrTitle"/>
          </p:nvPr>
        </p:nvSpPr>
        <p:spPr/>
        <p:txBody>
          <a:bodyPr/>
          <a:lstStyle/>
          <a:p>
            <a:r>
              <a:rPr lang="en-US" dirty="0" smtClean="0">
                <a:latin typeface="Baskerville Old Face" pitchFamily="18" charset="0"/>
              </a:rPr>
              <a:t>Non-experimental Quantitative Research Designs (NEQDs)</a:t>
            </a:r>
            <a:endParaRPr lang="en-US" dirty="0">
              <a:latin typeface="Baskerville Old Face" pitchFamily="18" charset="0"/>
            </a:endParaRPr>
          </a:p>
        </p:txBody>
      </p:sp>
    </p:spTree>
    <p:extLst>
      <p:ext uri="{BB962C8B-B14F-4D97-AF65-F5344CB8AC3E}">
        <p14:creationId xmlns:p14="http://schemas.microsoft.com/office/powerpoint/2010/main" xmlns="" val="24971295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A Little More…Path Analysis</a:t>
            </a:r>
            <a:endParaRPr lang="en-US" dirty="0">
              <a:latin typeface="Baskerville Old Face" pitchFamily="18" charset="0"/>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79131" y="1295400"/>
            <a:ext cx="1040269" cy="11485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08129" y="2581275"/>
            <a:ext cx="1109230" cy="1200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647979" y="4038600"/>
            <a:ext cx="1171421"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708129" y="5459666"/>
            <a:ext cx="1111271" cy="12745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267200" y="2010751"/>
            <a:ext cx="3224212" cy="3541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Straight Arrow Connector 3"/>
          <p:cNvCxnSpPr>
            <a:stCxn id="10242" idx="3"/>
          </p:cNvCxnSpPr>
          <p:nvPr/>
        </p:nvCxnSpPr>
        <p:spPr>
          <a:xfrm>
            <a:off x="2819400" y="1869653"/>
            <a:ext cx="1676400" cy="140694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19400" y="4267200"/>
            <a:ext cx="1676400" cy="18297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0243" idx="3"/>
          </p:cNvCxnSpPr>
          <p:nvPr/>
        </p:nvCxnSpPr>
        <p:spPr>
          <a:xfrm>
            <a:off x="2817359" y="3181350"/>
            <a:ext cx="1602241" cy="4589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244" idx="3"/>
          </p:cNvCxnSpPr>
          <p:nvPr/>
        </p:nvCxnSpPr>
        <p:spPr>
          <a:xfrm flipV="1">
            <a:off x="2819400" y="3886200"/>
            <a:ext cx="1600200" cy="74771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Curved Connector 15"/>
          <p:cNvCxnSpPr>
            <a:stCxn id="10242" idx="1"/>
            <a:endCxn id="10243" idx="1"/>
          </p:cNvCxnSpPr>
          <p:nvPr/>
        </p:nvCxnSpPr>
        <p:spPr>
          <a:xfrm rot="10800000" flipV="1">
            <a:off x="1708129" y="1869652"/>
            <a:ext cx="71002" cy="1311697"/>
          </a:xfrm>
          <a:prstGeom prst="curvedConnector3">
            <a:avLst>
              <a:gd name="adj1" fmla="val 421963"/>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Curved Connector 21"/>
          <p:cNvCxnSpPr/>
          <p:nvPr/>
        </p:nvCxnSpPr>
        <p:spPr>
          <a:xfrm rot="10800000" flipV="1">
            <a:off x="1681687" y="3181350"/>
            <a:ext cx="71002" cy="1311697"/>
          </a:xfrm>
          <a:prstGeom prst="curvedConnector3">
            <a:avLst>
              <a:gd name="adj1" fmla="val 438688"/>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Curved Connector 23"/>
          <p:cNvCxnSpPr/>
          <p:nvPr/>
        </p:nvCxnSpPr>
        <p:spPr>
          <a:xfrm rot="10800000" flipV="1">
            <a:off x="1672627" y="4638643"/>
            <a:ext cx="71002" cy="1311697"/>
          </a:xfrm>
          <a:prstGeom prst="curvedConnector3">
            <a:avLst>
              <a:gd name="adj1" fmla="val 438688"/>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Curved Connector 18"/>
          <p:cNvCxnSpPr>
            <a:stCxn id="10242" idx="1"/>
            <a:endCxn id="10245" idx="1"/>
          </p:cNvCxnSpPr>
          <p:nvPr/>
        </p:nvCxnSpPr>
        <p:spPr>
          <a:xfrm rot="10800000" flipV="1">
            <a:off x="1708129" y="1869653"/>
            <a:ext cx="71002" cy="4227268"/>
          </a:xfrm>
          <a:prstGeom prst="curvedConnector3">
            <a:avLst>
              <a:gd name="adj1" fmla="val 2378827"/>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Curved Connector 26"/>
          <p:cNvCxnSpPr>
            <a:stCxn id="10244" idx="1"/>
            <a:endCxn id="10242" idx="1"/>
          </p:cNvCxnSpPr>
          <p:nvPr/>
        </p:nvCxnSpPr>
        <p:spPr>
          <a:xfrm rot="10800000" flipH="1">
            <a:off x="1647979" y="1869653"/>
            <a:ext cx="131152" cy="2764260"/>
          </a:xfrm>
          <a:prstGeom prst="curvedConnector3">
            <a:avLst>
              <a:gd name="adj1" fmla="val -663253"/>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Curved Connector 28"/>
          <p:cNvCxnSpPr>
            <a:stCxn id="10243" idx="1"/>
            <a:endCxn id="10245" idx="1"/>
          </p:cNvCxnSpPr>
          <p:nvPr/>
        </p:nvCxnSpPr>
        <p:spPr>
          <a:xfrm rot="10800000" flipV="1">
            <a:off x="1708129" y="3181349"/>
            <a:ext cx="12700" cy="2915571"/>
          </a:xfrm>
          <a:prstGeom prst="curvedConnector3">
            <a:avLst>
              <a:gd name="adj1" fmla="val 8251945"/>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40277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A Little More…Path Analysis</a:t>
            </a:r>
            <a:endParaRPr lang="en-US" dirty="0">
              <a:latin typeface="Baskerville Old Face" pitchFamily="18" charset="0"/>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98868" y="2010751"/>
            <a:ext cx="1040269" cy="11485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368791" y="3020092"/>
            <a:ext cx="1109230" cy="1200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33291" y="3886200"/>
            <a:ext cx="1171421"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853576" y="2010751"/>
            <a:ext cx="3224212" cy="3541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8" name="Straight Arrow Connector 17"/>
          <p:cNvCxnSpPr>
            <a:stCxn id="10242" idx="3"/>
            <a:endCxn id="10243" idx="1"/>
          </p:cNvCxnSpPr>
          <p:nvPr/>
        </p:nvCxnSpPr>
        <p:spPr>
          <a:xfrm>
            <a:off x="2139137" y="2585004"/>
            <a:ext cx="1229654" cy="1035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0244" idx="3"/>
            <a:endCxn id="10243" idx="1"/>
          </p:cNvCxnSpPr>
          <p:nvPr/>
        </p:nvCxnSpPr>
        <p:spPr>
          <a:xfrm flipV="1">
            <a:off x="2204712" y="3620167"/>
            <a:ext cx="1164079" cy="8613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0243" idx="3"/>
          </p:cNvCxnSpPr>
          <p:nvPr/>
        </p:nvCxnSpPr>
        <p:spPr>
          <a:xfrm>
            <a:off x="4478021" y="3620167"/>
            <a:ext cx="146557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40" name="Curved Connector 10239"/>
          <p:cNvCxnSpPr>
            <a:stCxn id="10242" idx="1"/>
            <a:endCxn id="10244" idx="1"/>
          </p:cNvCxnSpPr>
          <p:nvPr/>
        </p:nvCxnSpPr>
        <p:spPr>
          <a:xfrm rot="10800000" flipV="1">
            <a:off x="1033292" y="2585003"/>
            <a:ext cx="65577" cy="1896509"/>
          </a:xfrm>
          <a:prstGeom prst="curvedConnector3">
            <a:avLst>
              <a:gd name="adj1" fmla="val 448598"/>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980790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lum bright="70000" contrast="-70000"/>
            <a:extLst>
              <a:ext uri="{BEBA8EAE-BF5A-486C-A8C5-ECC9F3942E4B}">
                <a14:imgProps xmlns:a14="http://schemas.microsoft.com/office/drawing/2010/main" xmlns="">
                  <a14:imgLayer r:embed="rId4">
                    <a14:imgEffect>
                      <a14:brightnessContrast bright="20000" contrast="20000"/>
                    </a14:imgEffect>
                  </a14:imgLayer>
                </a14:imgProps>
              </a:ex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latin typeface="Baskerville Old Face" pitchFamily="18" charset="0"/>
              </a:rPr>
              <a:t>Advantages</a:t>
            </a:r>
            <a:endParaRPr lang="en-US" dirty="0">
              <a:latin typeface="Baskerville Old Face" pitchFamily="18" charset="0"/>
            </a:endParaRPr>
          </a:p>
        </p:txBody>
      </p:sp>
      <p:sp>
        <p:nvSpPr>
          <p:cNvPr id="6" name="Content Placeholder 5"/>
          <p:cNvSpPr>
            <a:spLocks noGrp="1"/>
          </p:cNvSpPr>
          <p:nvPr>
            <p:ph idx="1"/>
          </p:nvPr>
        </p:nvSpPr>
        <p:spPr/>
        <p:txBody>
          <a:bodyPr/>
          <a:lstStyle/>
          <a:p>
            <a:pPr lvl="0">
              <a:lnSpc>
                <a:spcPct val="150000"/>
              </a:lnSpc>
            </a:pPr>
            <a:r>
              <a:rPr lang="en-US" dirty="0" smtClean="0">
                <a:effectLst/>
                <a:latin typeface="Baskerville Old Face" pitchFamily="18" charset="0"/>
              </a:rPr>
              <a:t>Allows for:</a:t>
            </a:r>
          </a:p>
          <a:p>
            <a:pPr lvl="1">
              <a:lnSpc>
                <a:spcPct val="150000"/>
              </a:lnSpc>
            </a:pPr>
            <a:r>
              <a:rPr lang="en-US" dirty="0" smtClean="0">
                <a:effectLst/>
                <a:latin typeface="Baskerville Old Face" pitchFamily="18" charset="0"/>
              </a:rPr>
              <a:t> the study of independent variables over which the research cannot have any control.</a:t>
            </a:r>
          </a:p>
          <a:p>
            <a:pPr lvl="1">
              <a:lnSpc>
                <a:spcPct val="150000"/>
              </a:lnSpc>
            </a:pPr>
            <a:r>
              <a:rPr lang="en-US" dirty="0" smtClean="0">
                <a:effectLst/>
                <a:latin typeface="Baskerville Old Face" pitchFamily="18" charset="0"/>
              </a:rPr>
              <a:t>the manipulation of variables in theory that cannot often be manipulated in practice.</a:t>
            </a:r>
          </a:p>
          <a:p>
            <a:pPr lvl="1">
              <a:lnSpc>
                <a:spcPct val="150000"/>
              </a:lnSpc>
            </a:pPr>
            <a:r>
              <a:rPr lang="en-US" dirty="0" smtClean="0">
                <a:effectLst/>
                <a:latin typeface="Baskerville Old Face" pitchFamily="18" charset="0"/>
              </a:rPr>
              <a:t>the study of variables </a:t>
            </a:r>
            <a:r>
              <a:rPr lang="en-US" u="sng" dirty="0" smtClean="0">
                <a:effectLst/>
                <a:latin typeface="Baskerville Old Face" pitchFamily="18" charset="0"/>
              </a:rPr>
              <a:t>as they exist</a:t>
            </a:r>
            <a:r>
              <a:rPr lang="en-US" dirty="0" smtClean="0">
                <a:effectLst/>
                <a:latin typeface="Baskerville Old Face" pitchFamily="18" charset="0"/>
              </a:rPr>
              <a:t>.</a:t>
            </a:r>
          </a:p>
          <a:p>
            <a:pPr lvl="1"/>
            <a:endParaRPr lang="en-US" dirty="0" smtClean="0">
              <a:effectLst/>
            </a:endParaRPr>
          </a:p>
          <a:p>
            <a:pPr lvl="1"/>
            <a:endParaRPr lang="en-US" dirty="0" smtClean="0">
              <a:effectLst/>
            </a:endParaRPr>
          </a:p>
          <a:p>
            <a:pPr lvl="1"/>
            <a:endParaRPr lang="en-US" sz="2400" dirty="0" smtClean="0">
              <a:effectLst/>
            </a:endParaRPr>
          </a:p>
          <a:p>
            <a:endParaRPr lang="en-US" b="1" dirty="0"/>
          </a:p>
        </p:txBody>
      </p:sp>
    </p:spTree>
    <p:extLst>
      <p:ext uri="{BB962C8B-B14F-4D97-AF65-F5344CB8AC3E}">
        <p14:creationId xmlns:p14="http://schemas.microsoft.com/office/powerpoint/2010/main" xmlns="" val="36751364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latin typeface="Baskerville Old Face" pitchFamily="18" charset="0"/>
              </a:rPr>
              <a:t>Disadvantages</a:t>
            </a:r>
            <a:endParaRPr lang="en-US" dirty="0">
              <a:latin typeface="Baskerville Old Face" pitchFamily="18" charset="0"/>
            </a:endParaRPr>
          </a:p>
        </p:txBody>
      </p:sp>
      <p:sp>
        <p:nvSpPr>
          <p:cNvPr id="6" name="Content Placeholder 5"/>
          <p:cNvSpPr>
            <a:spLocks noGrp="1"/>
          </p:cNvSpPr>
          <p:nvPr>
            <p:ph idx="1"/>
          </p:nvPr>
        </p:nvSpPr>
        <p:spPr/>
        <p:txBody>
          <a:bodyPr>
            <a:normAutofit/>
          </a:bodyPr>
          <a:lstStyle/>
          <a:p>
            <a:pPr lvl="0">
              <a:lnSpc>
                <a:spcPct val="150000"/>
              </a:lnSpc>
              <a:spcBef>
                <a:spcPts val="0"/>
              </a:spcBef>
              <a:buFont typeface="Symbol"/>
              <a:buChar char=""/>
            </a:pPr>
            <a:r>
              <a:rPr lang="en-US" dirty="0" smtClean="0">
                <a:effectLst/>
                <a:latin typeface="Baskerville Old Face" pitchFamily="18" charset="0"/>
              </a:rPr>
              <a:t>Determining causality and/or the direction of causality.</a:t>
            </a:r>
            <a:endParaRPr lang="en-US" sz="2800" dirty="0" smtClean="0">
              <a:effectLst/>
              <a:latin typeface="Baskerville Old Face" pitchFamily="18" charset="0"/>
            </a:endParaRPr>
          </a:p>
          <a:p>
            <a:pPr lvl="0">
              <a:lnSpc>
                <a:spcPct val="150000"/>
              </a:lnSpc>
              <a:spcBef>
                <a:spcPts val="0"/>
              </a:spcBef>
              <a:buFont typeface="Symbol"/>
              <a:buChar char=""/>
            </a:pPr>
            <a:r>
              <a:rPr lang="en-US" dirty="0" smtClean="0">
                <a:effectLst/>
                <a:latin typeface="Baskerville Old Face" pitchFamily="18" charset="0"/>
              </a:rPr>
              <a:t>Mutual causality</a:t>
            </a:r>
            <a:endParaRPr lang="en-US" sz="2800" dirty="0" smtClean="0">
              <a:effectLst/>
              <a:latin typeface="Baskerville Old Face" pitchFamily="18" charset="0"/>
            </a:endParaRPr>
          </a:p>
          <a:p>
            <a:pPr lvl="0">
              <a:lnSpc>
                <a:spcPct val="150000"/>
              </a:lnSpc>
              <a:spcBef>
                <a:spcPts val="0"/>
              </a:spcBef>
              <a:buFont typeface="Symbol"/>
              <a:buChar char=""/>
            </a:pPr>
            <a:r>
              <a:rPr lang="en-US" dirty="0" smtClean="0">
                <a:effectLst/>
                <a:latin typeface="Baskerville Old Face" pitchFamily="18" charset="0"/>
              </a:rPr>
              <a:t>Selection bias</a:t>
            </a:r>
          </a:p>
          <a:p>
            <a:pPr lvl="0">
              <a:lnSpc>
                <a:spcPct val="150000"/>
              </a:lnSpc>
              <a:spcBef>
                <a:spcPts val="0"/>
              </a:spcBef>
              <a:buFont typeface="Symbol"/>
              <a:buChar char=""/>
            </a:pPr>
            <a:r>
              <a:rPr lang="en-US" dirty="0" smtClean="0">
                <a:effectLst/>
                <a:latin typeface="Baskerville Old Face" pitchFamily="18" charset="0"/>
                <a:ea typeface="Calibri"/>
                <a:cs typeface="Times New Roman"/>
              </a:rPr>
              <a:t>Spurious Correlations</a:t>
            </a:r>
            <a:endParaRPr lang="en-US" sz="2800" dirty="0" smtClean="0">
              <a:effectLst/>
              <a:latin typeface="Baskerville Old Face" pitchFamily="18" charset="0"/>
              <a:ea typeface="Calibri"/>
              <a:cs typeface="Times New Roman"/>
            </a:endParaRPr>
          </a:p>
          <a:p>
            <a:pPr marL="0" indent="0">
              <a:buNone/>
            </a:pPr>
            <a:endParaRPr lang="en-US" dirty="0"/>
          </a:p>
        </p:txBody>
      </p:sp>
    </p:spTree>
    <p:extLst>
      <p:ext uri="{BB962C8B-B14F-4D97-AF65-F5344CB8AC3E}">
        <p14:creationId xmlns:p14="http://schemas.microsoft.com/office/powerpoint/2010/main" xmlns="" val="3689414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latin typeface="Baskerville Old Face" pitchFamily="18" charset="0"/>
              </a:rPr>
              <a:t>What Are They?</a:t>
            </a:r>
            <a:endParaRPr lang="en-US" dirty="0">
              <a:latin typeface="Baskerville Old Face" pitchFamily="18" charset="0"/>
            </a:endParaRPr>
          </a:p>
        </p:txBody>
      </p:sp>
      <p:sp>
        <p:nvSpPr>
          <p:cNvPr id="3" name="Content Placeholder 2"/>
          <p:cNvSpPr>
            <a:spLocks noGrp="1"/>
          </p:cNvSpPr>
          <p:nvPr>
            <p:ph idx="1"/>
          </p:nvPr>
        </p:nvSpPr>
        <p:spPr/>
        <p:txBody>
          <a:bodyPr/>
          <a:lstStyle/>
          <a:p>
            <a:r>
              <a:rPr lang="en-US" dirty="0">
                <a:latin typeface="Baskerville Old Face" pitchFamily="18" charset="0"/>
              </a:rPr>
              <a:t>A research design in which the researcher measures or observes </a:t>
            </a:r>
            <a:r>
              <a:rPr lang="en-US" dirty="0" smtClean="0">
                <a:latin typeface="Baskerville Old Face" pitchFamily="18" charset="0"/>
              </a:rPr>
              <a:t>subjects or variables </a:t>
            </a:r>
            <a:r>
              <a:rPr lang="en-US" dirty="0">
                <a:latin typeface="Baskerville Old Face" pitchFamily="18" charset="0"/>
              </a:rPr>
              <a:t>without attempting to introduce a treatment.</a:t>
            </a:r>
          </a:p>
        </p:txBody>
      </p:sp>
      <p:pic>
        <p:nvPicPr>
          <p:cNvPr id="4" name="Picture 3"/>
          <p:cNvPicPr>
            <a:picLocks noChangeAspect="1"/>
          </p:cNvPicPr>
          <p:nvPr/>
        </p:nvPicPr>
        <p:blipFill rotWithShape="1">
          <a:blip r:embed="rId4" cstate="print">
            <a:extLst>
              <a:ext uri="{28A0092B-C50C-407E-A947-70E740481C1C}">
                <a14:useLocalDpi xmlns:a14="http://schemas.microsoft.com/office/drawing/2010/main" xmlns="" val="0"/>
              </a:ext>
            </a:extLst>
          </a:blip>
          <a:srcRect l="7891" t="13212" r="54954"/>
          <a:stretch/>
        </p:blipFill>
        <p:spPr>
          <a:xfrm>
            <a:off x="4953000" y="3262744"/>
            <a:ext cx="1411049" cy="2270091"/>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xmlns="" val="0"/>
              </a:ext>
            </a:extLst>
          </a:blip>
          <a:srcRect l="10775" t="3318" r="43189"/>
          <a:stretch/>
        </p:blipFill>
        <p:spPr>
          <a:xfrm>
            <a:off x="1219200" y="3262745"/>
            <a:ext cx="1600200" cy="2270091"/>
          </a:xfrm>
          <a:prstGeom prst="rect">
            <a:avLst/>
          </a:prstGeom>
        </p:spPr>
      </p:pic>
    </p:spTree>
    <p:extLst>
      <p:ext uri="{BB962C8B-B14F-4D97-AF65-F5344CB8AC3E}">
        <p14:creationId xmlns:p14="http://schemas.microsoft.com/office/powerpoint/2010/main" xmlns="" val="2543910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latin typeface="Baskerville Old Face" pitchFamily="18" charset="0"/>
              </a:rPr>
              <a:t>How Could I Use NEQDs for Program Evaluation</a:t>
            </a:r>
            <a:r>
              <a:rPr lang="en-US" dirty="0" smtClean="0"/>
              <a:t>?</a:t>
            </a:r>
            <a:endParaRPr lang="en-US" dirty="0"/>
          </a:p>
        </p:txBody>
      </p:sp>
      <p:sp>
        <p:nvSpPr>
          <p:cNvPr id="6" name="Content Placeholder 5"/>
          <p:cNvSpPr>
            <a:spLocks noGrp="1"/>
          </p:cNvSpPr>
          <p:nvPr>
            <p:ph idx="1"/>
          </p:nvPr>
        </p:nvSpPr>
        <p:spPr/>
        <p:txBody>
          <a:bodyPr>
            <a:noAutofit/>
          </a:bodyPr>
          <a:lstStyle/>
          <a:p>
            <a:pPr lvl="0" algn="just">
              <a:lnSpc>
                <a:spcPct val="200000"/>
              </a:lnSpc>
              <a:spcBef>
                <a:spcPts val="0"/>
              </a:spcBef>
              <a:buFont typeface="Symbol"/>
              <a:buChar char=""/>
            </a:pPr>
            <a:r>
              <a:rPr lang="en-US" sz="2000" dirty="0" smtClean="0">
                <a:effectLst/>
                <a:latin typeface="Baskerville Old Face" pitchFamily="18" charset="0"/>
              </a:rPr>
              <a:t>Explore the relationship(s) between two or more variables or elements of a program.</a:t>
            </a:r>
          </a:p>
          <a:p>
            <a:pPr lvl="0" algn="just">
              <a:lnSpc>
                <a:spcPct val="200000"/>
              </a:lnSpc>
              <a:spcBef>
                <a:spcPts val="0"/>
              </a:spcBef>
              <a:buFont typeface="Symbol"/>
              <a:buChar char=""/>
            </a:pPr>
            <a:r>
              <a:rPr lang="en-US" sz="2000" dirty="0" smtClean="0">
                <a:effectLst/>
                <a:latin typeface="Baskerville Old Face" pitchFamily="18" charset="0"/>
              </a:rPr>
              <a:t>Use the knowledge of two correlated variables to inform practice or program revisions and implementation.</a:t>
            </a:r>
          </a:p>
          <a:p>
            <a:pPr lvl="0" algn="just">
              <a:lnSpc>
                <a:spcPct val="200000"/>
              </a:lnSpc>
              <a:spcBef>
                <a:spcPts val="0"/>
              </a:spcBef>
              <a:buFont typeface="Symbol"/>
              <a:buChar char=""/>
              <a:defRPr/>
            </a:pPr>
            <a:r>
              <a:rPr lang="en-US" sz="2000" dirty="0">
                <a:latin typeface="Baskerville Old Face" pitchFamily="18" charset="0"/>
                <a:ea typeface="Calibri" pitchFamily="34" charset="0"/>
                <a:cs typeface="Times New Roman" pitchFamily="18" charset="0"/>
              </a:rPr>
              <a:t>NEQDs </a:t>
            </a:r>
            <a:r>
              <a:rPr lang="en-US" sz="2000" i="1" dirty="0">
                <a:latin typeface="Baskerville Old Face" pitchFamily="18" charset="0"/>
                <a:ea typeface="Calibri" pitchFamily="34" charset="0"/>
                <a:cs typeface="Times New Roman" pitchFamily="18" charset="0"/>
              </a:rPr>
              <a:t>can</a:t>
            </a:r>
            <a:r>
              <a:rPr lang="en-US" sz="2000" dirty="0">
                <a:latin typeface="Baskerville Old Face" pitchFamily="18" charset="0"/>
                <a:ea typeface="Calibri" pitchFamily="34" charset="0"/>
                <a:cs typeface="Times New Roman" pitchFamily="18" charset="0"/>
              </a:rPr>
              <a:t> require the usage of an underling theory to explain or interpret </a:t>
            </a:r>
            <a:r>
              <a:rPr lang="en-US" sz="2000" dirty="0" smtClean="0">
                <a:latin typeface="Baskerville Old Face" pitchFamily="18" charset="0"/>
                <a:ea typeface="Calibri" pitchFamily="34" charset="0"/>
                <a:cs typeface="Times New Roman" pitchFamily="18" charset="0"/>
              </a:rPr>
              <a:t>correlations.  </a:t>
            </a:r>
          </a:p>
          <a:p>
            <a:pPr lvl="1" algn="just">
              <a:lnSpc>
                <a:spcPct val="200000"/>
              </a:lnSpc>
              <a:spcBef>
                <a:spcPts val="0"/>
              </a:spcBef>
              <a:buFont typeface="Symbol"/>
              <a:buChar char=""/>
              <a:defRPr/>
            </a:pPr>
            <a:r>
              <a:rPr lang="en-US" sz="1600" dirty="0" smtClean="0">
                <a:latin typeface="Baskerville Old Face" pitchFamily="18" charset="0"/>
                <a:ea typeface="Calibri" pitchFamily="34" charset="0"/>
                <a:cs typeface="Times New Roman" pitchFamily="18" charset="0"/>
              </a:rPr>
              <a:t>Control </a:t>
            </a:r>
            <a:r>
              <a:rPr lang="en-US" sz="1600" dirty="0">
                <a:latin typeface="Baskerville Old Face" pitchFamily="18" charset="0"/>
                <a:ea typeface="Calibri" pitchFamily="34" charset="0"/>
                <a:cs typeface="Times New Roman" pitchFamily="18" charset="0"/>
              </a:rPr>
              <a:t>variables are then employed to further rule out the effects of extraneous variables on the variables that </a:t>
            </a:r>
            <a:r>
              <a:rPr lang="en-US" sz="1600" dirty="0" smtClean="0">
                <a:latin typeface="Baskerville Old Face" pitchFamily="18" charset="0"/>
                <a:ea typeface="Calibri" pitchFamily="34" charset="0"/>
                <a:cs typeface="Times New Roman" pitchFamily="18" charset="0"/>
              </a:rPr>
              <a:t>a theory </a:t>
            </a:r>
            <a:r>
              <a:rPr lang="en-US" sz="1600" dirty="0">
                <a:latin typeface="Baskerville Old Face" pitchFamily="18" charset="0"/>
                <a:ea typeface="Calibri" pitchFamily="34" charset="0"/>
                <a:cs typeface="Times New Roman" pitchFamily="18" charset="0"/>
              </a:rPr>
              <a:t>may have causally </a:t>
            </a:r>
            <a:r>
              <a:rPr lang="en-US" sz="1600" dirty="0" smtClean="0">
                <a:latin typeface="Baskerville Old Face" pitchFamily="18" charset="0"/>
                <a:ea typeface="Calibri" pitchFamily="34" charset="0"/>
                <a:cs typeface="Times New Roman" pitchFamily="18" charset="0"/>
              </a:rPr>
              <a:t>linked.</a:t>
            </a:r>
            <a:endParaRPr lang="en-US" sz="1600" dirty="0">
              <a:latin typeface="Baskerville Old Face" pitchFamily="18" charset="0"/>
            </a:endParaRPr>
          </a:p>
        </p:txBody>
      </p:sp>
    </p:spTree>
    <p:extLst>
      <p:ext uri="{BB962C8B-B14F-4D97-AF65-F5344CB8AC3E}">
        <p14:creationId xmlns:p14="http://schemas.microsoft.com/office/powerpoint/2010/main" xmlns="" val="1979514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latin typeface="Baskerville Old Face" pitchFamily="18" charset="0"/>
              </a:rPr>
              <a:t>Types of NEQD</a:t>
            </a:r>
            <a:endParaRPr lang="en-US" dirty="0">
              <a:latin typeface="Baskerville Old Face" pitchFamily="18" charset="0"/>
            </a:endParaRPr>
          </a:p>
        </p:txBody>
      </p:sp>
      <p:graphicFrame>
        <p:nvGraphicFramePr>
          <p:cNvPr id="4" name="Diagram 3"/>
          <p:cNvGraphicFramePr/>
          <p:nvPr>
            <p:extLst>
              <p:ext uri="{D42A27DB-BD31-4B8C-83A1-F6EECF244321}">
                <p14:modId xmlns:p14="http://schemas.microsoft.com/office/powerpoint/2010/main" xmlns="" val="1880115017"/>
              </p:ext>
            </p:extLst>
          </p:nvPr>
        </p:nvGraphicFramePr>
        <p:xfrm>
          <a:off x="76200" y="1295400"/>
          <a:ext cx="8915400" cy="5486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230675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Examples</a:t>
            </a:r>
            <a:endParaRPr lang="en-US" dirty="0">
              <a:latin typeface="Baskerville Old Face" pitchFamily="18" charset="0"/>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48400" y="4114800"/>
            <a:ext cx="1647825" cy="1819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53150" y="1718830"/>
            <a:ext cx="1743075" cy="1885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219200" y="1657350"/>
            <a:ext cx="1743075" cy="1771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371600" y="4093029"/>
            <a:ext cx="1685925" cy="1933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733800" y="2895600"/>
            <a:ext cx="1743075" cy="1914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5519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46"/>
                                        </p:tgtEl>
                                        <p:attrNameLst>
                                          <p:attrName>style.visibility</p:attrName>
                                        </p:attrNameLst>
                                      </p:cBhvr>
                                      <p:to>
                                        <p:strVal val="visible"/>
                                      </p:to>
                                    </p:set>
                                  </p:childTnLst>
                                </p:cTn>
                              </p:par>
                              <p:par>
                                <p:cTn id="21" presetID="26" presetClass="emph" presetSubtype="0" fill="hold" nodeType="withEffect">
                                  <p:stCondLst>
                                    <p:cond delay="0"/>
                                  </p:stCondLst>
                                  <p:childTnLst>
                                    <p:animEffect transition="out" filter="fade">
                                      <p:cBhvr>
                                        <p:cTn id="22" dur="500" tmFilter="0, 0; .2, .5; .8, .5; 1, 0"/>
                                        <p:tgtEl>
                                          <p:spTgt spid="10246"/>
                                        </p:tgtEl>
                                      </p:cBhvr>
                                    </p:animEffect>
                                    <p:animScale>
                                      <p:cBhvr>
                                        <p:cTn id="23" dur="250" autoRev="1" fill="hold"/>
                                        <p:tgtEl>
                                          <p:spTgt spid="102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Examples (Simple Regression)</a:t>
            </a:r>
            <a:endParaRPr lang="en-US" dirty="0">
              <a:latin typeface="Baskerville Old Face" pitchFamily="18" charset="0"/>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72112" y="4129830"/>
            <a:ext cx="1647825" cy="1819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76862" y="1600199"/>
            <a:ext cx="1743075" cy="1885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219200" y="1657350"/>
            <a:ext cx="1743075" cy="1771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371600" y="4093029"/>
            <a:ext cx="1685925" cy="1933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963265" y="4151601"/>
            <a:ext cx="1743075" cy="1914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862261" y="1641516"/>
            <a:ext cx="1743075" cy="1914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24687" y="1600199"/>
            <a:ext cx="1743075" cy="1914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24687" y="4129830"/>
            <a:ext cx="1743075" cy="1914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2608841" y="3514724"/>
            <a:ext cx="708848" cy="369332"/>
          </a:xfrm>
          <a:prstGeom prst="rect">
            <a:avLst/>
          </a:prstGeom>
          <a:noFill/>
        </p:spPr>
        <p:txBody>
          <a:bodyPr wrap="none" rtlCol="0">
            <a:spAutoFit/>
          </a:bodyPr>
          <a:lstStyle/>
          <a:p>
            <a:r>
              <a:rPr lang="en-US" dirty="0" smtClean="0"/>
              <a:t>+0.75</a:t>
            </a:r>
            <a:endParaRPr lang="en-US" dirty="0"/>
          </a:p>
        </p:txBody>
      </p:sp>
      <p:sp>
        <p:nvSpPr>
          <p:cNvPr id="4" name="TextBox 3"/>
          <p:cNvSpPr txBox="1"/>
          <p:nvPr/>
        </p:nvSpPr>
        <p:spPr>
          <a:xfrm>
            <a:off x="6817796" y="5915684"/>
            <a:ext cx="708848" cy="369332"/>
          </a:xfrm>
          <a:prstGeom prst="rect">
            <a:avLst/>
          </a:prstGeom>
          <a:noFill/>
        </p:spPr>
        <p:txBody>
          <a:bodyPr wrap="none" rtlCol="0">
            <a:spAutoFit/>
          </a:bodyPr>
          <a:lstStyle/>
          <a:p>
            <a:r>
              <a:rPr lang="en-US" dirty="0" smtClean="0"/>
              <a:t>+0.33</a:t>
            </a:r>
            <a:endParaRPr lang="en-US" dirty="0"/>
          </a:p>
        </p:txBody>
      </p:sp>
      <p:sp>
        <p:nvSpPr>
          <p:cNvPr id="13" name="TextBox 12"/>
          <p:cNvSpPr txBox="1"/>
          <p:nvPr/>
        </p:nvSpPr>
        <p:spPr>
          <a:xfrm>
            <a:off x="6765513" y="3486149"/>
            <a:ext cx="708848" cy="369332"/>
          </a:xfrm>
          <a:prstGeom prst="rect">
            <a:avLst/>
          </a:prstGeom>
          <a:noFill/>
        </p:spPr>
        <p:txBody>
          <a:bodyPr wrap="none" rtlCol="0">
            <a:spAutoFit/>
          </a:bodyPr>
          <a:lstStyle/>
          <a:p>
            <a:r>
              <a:rPr lang="en-US" dirty="0" smtClean="0"/>
              <a:t>+0.68</a:t>
            </a:r>
            <a:endParaRPr lang="en-US" dirty="0"/>
          </a:p>
        </p:txBody>
      </p:sp>
      <p:sp>
        <p:nvSpPr>
          <p:cNvPr id="15" name="TextBox 14"/>
          <p:cNvSpPr txBox="1"/>
          <p:nvPr/>
        </p:nvSpPr>
        <p:spPr>
          <a:xfrm>
            <a:off x="2703101" y="5859689"/>
            <a:ext cx="708848" cy="369332"/>
          </a:xfrm>
          <a:prstGeom prst="rect">
            <a:avLst/>
          </a:prstGeom>
          <a:noFill/>
        </p:spPr>
        <p:txBody>
          <a:bodyPr wrap="none" rtlCol="0">
            <a:spAutoFit/>
          </a:bodyPr>
          <a:lstStyle/>
          <a:p>
            <a:r>
              <a:rPr lang="en-US" dirty="0" smtClean="0"/>
              <a:t>+0.52</a:t>
            </a:r>
            <a:endParaRPr lang="en-US" dirty="0"/>
          </a:p>
        </p:txBody>
      </p:sp>
    </p:spTree>
    <p:extLst>
      <p:ext uri="{BB962C8B-B14F-4D97-AF65-F5344CB8AC3E}">
        <p14:creationId xmlns:p14="http://schemas.microsoft.com/office/powerpoint/2010/main" xmlns="" val="2855198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Examples (Multiple Regression)</a:t>
            </a:r>
            <a:endParaRPr lang="en-US" dirty="0">
              <a:latin typeface="Baskerville Old Face" pitchFamily="18" charset="0"/>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81200" y="1518494"/>
            <a:ext cx="838200" cy="9254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08129" y="2581275"/>
            <a:ext cx="1109230" cy="1200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63517" y="3749474"/>
            <a:ext cx="1455884" cy="14797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708129" y="5459666"/>
            <a:ext cx="1111271" cy="12745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267200" y="2010751"/>
            <a:ext cx="3224212" cy="3541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Straight Arrow Connector 3"/>
          <p:cNvCxnSpPr>
            <a:stCxn id="10242" idx="3"/>
          </p:cNvCxnSpPr>
          <p:nvPr/>
        </p:nvCxnSpPr>
        <p:spPr>
          <a:xfrm>
            <a:off x="2819400" y="1981200"/>
            <a:ext cx="1676400" cy="1295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19400" y="4267200"/>
            <a:ext cx="1676400" cy="18297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0243" idx="3"/>
          </p:cNvCxnSpPr>
          <p:nvPr/>
        </p:nvCxnSpPr>
        <p:spPr>
          <a:xfrm>
            <a:off x="2817359" y="3181350"/>
            <a:ext cx="1602241" cy="4589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244" idx="3"/>
          </p:cNvCxnSpPr>
          <p:nvPr/>
        </p:nvCxnSpPr>
        <p:spPr>
          <a:xfrm flipV="1">
            <a:off x="2819401" y="3886202"/>
            <a:ext cx="1600199" cy="6031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838200" y="4355068"/>
            <a:ext cx="708848" cy="369332"/>
          </a:xfrm>
          <a:prstGeom prst="rect">
            <a:avLst/>
          </a:prstGeom>
          <a:noFill/>
        </p:spPr>
        <p:txBody>
          <a:bodyPr wrap="none" rtlCol="0">
            <a:spAutoFit/>
          </a:bodyPr>
          <a:lstStyle/>
          <a:p>
            <a:r>
              <a:rPr lang="en-US" dirty="0" smtClean="0"/>
              <a:t>+0.78</a:t>
            </a:r>
            <a:endParaRPr lang="en-US" dirty="0"/>
          </a:p>
        </p:txBody>
      </p:sp>
      <p:sp>
        <p:nvSpPr>
          <p:cNvPr id="7" name="TextBox 6"/>
          <p:cNvSpPr txBox="1"/>
          <p:nvPr/>
        </p:nvSpPr>
        <p:spPr>
          <a:xfrm>
            <a:off x="1228106" y="1826085"/>
            <a:ext cx="708848" cy="369332"/>
          </a:xfrm>
          <a:prstGeom prst="rect">
            <a:avLst/>
          </a:prstGeom>
          <a:noFill/>
        </p:spPr>
        <p:txBody>
          <a:bodyPr wrap="none" rtlCol="0">
            <a:spAutoFit/>
          </a:bodyPr>
          <a:lstStyle/>
          <a:p>
            <a:r>
              <a:rPr lang="en-US" dirty="0" smtClean="0"/>
              <a:t>+0.12</a:t>
            </a:r>
            <a:endParaRPr lang="en-US" dirty="0"/>
          </a:p>
        </p:txBody>
      </p:sp>
    </p:spTree>
    <p:extLst>
      <p:ext uri="{BB962C8B-B14F-4D97-AF65-F5344CB8AC3E}">
        <p14:creationId xmlns:p14="http://schemas.microsoft.com/office/powerpoint/2010/main" xmlns="" val="26833663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askerville Old Face" pitchFamily="18" charset="0"/>
              </a:rPr>
              <a:t>Examples (Multiple Regression)</a:t>
            </a:r>
            <a:endParaRPr lang="en-US" dirty="0">
              <a:latin typeface="Baskerville Old Face" pitchFamily="18" charset="0"/>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22155" y="1295401"/>
            <a:ext cx="897245" cy="99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08129" y="2581275"/>
            <a:ext cx="1109230" cy="1200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647979" y="3886200"/>
            <a:ext cx="1321363" cy="1343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708129" y="5459666"/>
            <a:ext cx="1111271" cy="12745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267200" y="2010751"/>
            <a:ext cx="3224212" cy="3541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Straight Arrow Connector 3"/>
          <p:cNvCxnSpPr>
            <a:stCxn id="10242" idx="3"/>
          </p:cNvCxnSpPr>
          <p:nvPr/>
        </p:nvCxnSpPr>
        <p:spPr>
          <a:xfrm>
            <a:off x="2819400" y="1790701"/>
            <a:ext cx="1676400" cy="148589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19400" y="4267200"/>
            <a:ext cx="1676400" cy="18297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0243" idx="3"/>
          </p:cNvCxnSpPr>
          <p:nvPr/>
        </p:nvCxnSpPr>
        <p:spPr>
          <a:xfrm>
            <a:off x="2817359" y="3181350"/>
            <a:ext cx="1602241" cy="4589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244" idx="3"/>
          </p:cNvCxnSpPr>
          <p:nvPr/>
        </p:nvCxnSpPr>
        <p:spPr>
          <a:xfrm flipV="1">
            <a:off x="2969342" y="3886201"/>
            <a:ext cx="1450258" cy="671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10245" idx="0"/>
          </p:cNvCxnSpPr>
          <p:nvPr/>
        </p:nvCxnSpPr>
        <p:spPr>
          <a:xfrm flipV="1">
            <a:off x="2263765" y="5182060"/>
            <a:ext cx="35500" cy="27760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10243" idx="1"/>
          </p:cNvCxnSpPr>
          <p:nvPr/>
        </p:nvCxnSpPr>
        <p:spPr>
          <a:xfrm flipH="1">
            <a:off x="1647979" y="3181350"/>
            <a:ext cx="60150" cy="276225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6800" y="4267200"/>
            <a:ext cx="476412" cy="369332"/>
          </a:xfrm>
          <a:prstGeom prst="rect">
            <a:avLst/>
          </a:prstGeom>
          <a:noFill/>
        </p:spPr>
        <p:txBody>
          <a:bodyPr wrap="none" rtlCol="0">
            <a:spAutoFit/>
          </a:bodyPr>
          <a:lstStyle/>
          <a:p>
            <a:r>
              <a:rPr lang="en-US" dirty="0" smtClean="0"/>
              <a:t>.55</a:t>
            </a:r>
            <a:endParaRPr lang="en-US" dirty="0"/>
          </a:p>
        </p:txBody>
      </p:sp>
      <p:sp>
        <p:nvSpPr>
          <p:cNvPr id="15" name="TextBox 14"/>
          <p:cNvSpPr txBox="1"/>
          <p:nvPr/>
        </p:nvSpPr>
        <p:spPr>
          <a:xfrm>
            <a:off x="2381691" y="5182060"/>
            <a:ext cx="476412" cy="369332"/>
          </a:xfrm>
          <a:prstGeom prst="rect">
            <a:avLst/>
          </a:prstGeom>
          <a:noFill/>
        </p:spPr>
        <p:txBody>
          <a:bodyPr wrap="none" rtlCol="0">
            <a:spAutoFit/>
          </a:bodyPr>
          <a:lstStyle/>
          <a:p>
            <a:r>
              <a:rPr lang="en-US" dirty="0" smtClean="0"/>
              <a:t>.12</a:t>
            </a:r>
            <a:endParaRPr lang="en-US" dirty="0"/>
          </a:p>
        </p:txBody>
      </p:sp>
    </p:spTree>
    <p:extLst>
      <p:ext uri="{BB962C8B-B14F-4D97-AF65-F5344CB8AC3E}">
        <p14:creationId xmlns:p14="http://schemas.microsoft.com/office/powerpoint/2010/main" xmlns="" val="1338726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itle 5"/>
          <p:cNvSpPr>
            <a:spLocks noGrp="1"/>
          </p:cNvSpPr>
          <p:nvPr>
            <p:ph type="title"/>
          </p:nvPr>
        </p:nvSpPr>
        <p:spPr/>
        <p:txBody>
          <a:bodyPr/>
          <a:lstStyle/>
          <a:p>
            <a:r>
              <a:rPr lang="en-US" dirty="0" smtClean="0">
                <a:latin typeface="Baskerville Old Face" pitchFamily="18" charset="0"/>
              </a:rPr>
              <a:t>What if We Want More?</a:t>
            </a:r>
            <a:endParaRPr lang="en-US" dirty="0"/>
          </a:p>
        </p:txBody>
      </p:sp>
      <p:sp>
        <p:nvSpPr>
          <p:cNvPr id="3" name="Content Placeholder 2"/>
          <p:cNvSpPr>
            <a:spLocks noGrp="1"/>
          </p:cNvSpPr>
          <p:nvPr>
            <p:ph idx="1"/>
          </p:nvPr>
        </p:nvSpPr>
        <p:spPr>
          <a:xfrm>
            <a:off x="457200" y="2578893"/>
            <a:ext cx="8229600" cy="1706563"/>
          </a:xfrm>
        </p:spPr>
        <p:txBody>
          <a:bodyPr>
            <a:normAutofit/>
          </a:bodyPr>
          <a:lstStyle/>
          <a:p>
            <a:pPr marL="0" indent="0" algn="ctr">
              <a:buNone/>
            </a:pPr>
            <a:r>
              <a:rPr lang="en-US" dirty="0" smtClean="0">
                <a:latin typeface="Baskerville Old Face" pitchFamily="18" charset="0"/>
              </a:rPr>
              <a:t>What tools are available to analyze systems with multiple (and possible causal) relationships?</a:t>
            </a:r>
          </a:p>
          <a:p>
            <a:endParaRPr lang="en-US" dirty="0" smtClean="0"/>
          </a:p>
          <a:p>
            <a:pPr marL="0" indent="0">
              <a:buNone/>
            </a:pPr>
            <a:endParaRPr lang="en-US" dirty="0" smtClean="0"/>
          </a:p>
        </p:txBody>
      </p:sp>
    </p:spTree>
    <p:extLst>
      <p:ext uri="{BB962C8B-B14F-4D97-AF65-F5344CB8AC3E}">
        <p14:creationId xmlns:p14="http://schemas.microsoft.com/office/powerpoint/2010/main" xmlns="" val="318801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1587</Words>
  <Application>Microsoft Office PowerPoint</Application>
  <PresentationFormat>On-screen Show (4:3)</PresentationFormat>
  <Paragraphs>99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Non-experimental Quantitative Research Designs (NEQDs)</vt:lpstr>
      <vt:lpstr>What Are They?</vt:lpstr>
      <vt:lpstr>How Could I Use NEQDs for Program Evaluation?</vt:lpstr>
      <vt:lpstr>Types of NEQD</vt:lpstr>
      <vt:lpstr>Examples</vt:lpstr>
      <vt:lpstr>Examples (Simple Regression)</vt:lpstr>
      <vt:lpstr>Examples (Multiple Regression)</vt:lpstr>
      <vt:lpstr>Examples (Multiple Regression)</vt:lpstr>
      <vt:lpstr>What if We Want More?</vt:lpstr>
      <vt:lpstr>A Little More…Path Analysis</vt:lpstr>
      <vt:lpstr>A Little More…Path Analysis</vt:lpstr>
      <vt:lpstr>Advantages</vt:lpstr>
      <vt:lpstr>Disadvantages</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Non-experimental Quantitative Research Designs (NEQDs)</dc:title>
  <dc:creator>jhunt</dc:creator>
  <cp:lastModifiedBy>JessicaHH</cp:lastModifiedBy>
  <cp:revision>10</cp:revision>
  <dcterms:created xsi:type="dcterms:W3CDTF">2011-02-18T14:00:59Z</dcterms:created>
  <dcterms:modified xsi:type="dcterms:W3CDTF">2011-03-02T04:35:16Z</dcterms:modified>
</cp:coreProperties>
</file>